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6"/>
  </p:notesMasterIdLst>
  <p:sldIdLst>
    <p:sldId id="256" r:id="rId2"/>
    <p:sldId id="272" r:id="rId3"/>
    <p:sldId id="277" r:id="rId4"/>
    <p:sldId id="267" r:id="rId5"/>
    <p:sldId id="276" r:id="rId6"/>
    <p:sldId id="268" r:id="rId7"/>
    <p:sldId id="257" r:id="rId8"/>
    <p:sldId id="269" r:id="rId9"/>
    <p:sldId id="270" r:id="rId10"/>
    <p:sldId id="275" r:id="rId11"/>
    <p:sldId id="258" r:id="rId12"/>
    <p:sldId id="265" r:id="rId13"/>
    <p:sldId id="264" r:id="rId14"/>
    <p:sldId id="260" r:id="rId15"/>
    <p:sldId id="281" r:id="rId16"/>
    <p:sldId id="262" r:id="rId17"/>
    <p:sldId id="271" r:id="rId18"/>
    <p:sldId id="282" r:id="rId19"/>
    <p:sldId id="283" r:id="rId20"/>
    <p:sldId id="266" r:id="rId21"/>
    <p:sldId id="259" r:id="rId22"/>
    <p:sldId id="278" r:id="rId23"/>
    <p:sldId id="279" r:id="rId24"/>
    <p:sldId id="280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00"/>
    <a:srgbClr val="B07E00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1" autoAdjust="0"/>
    <p:restoredTop sz="94660" autoAdjust="0"/>
  </p:normalViewPr>
  <p:slideViewPr>
    <p:cSldViewPr snapToGrid="0">
      <p:cViewPr varScale="1">
        <p:scale>
          <a:sx n="91" d="100"/>
          <a:sy n="91" d="100"/>
        </p:scale>
        <p:origin x="-174" y="-11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F2F01C-BC14-4F81-87AE-D5D26E359E8E}" type="datetimeFigureOut">
              <a:rPr lang="fr-FR" smtClean="0"/>
              <a:pPr/>
              <a:t>23/05/2020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89472F-C389-4AF2-BA24-C1FF8F94A66B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13838869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 noResize="1"/>
          </p:cNvSpPr>
          <p:nvPr>
            <p:ph type="sldImg"/>
          </p:nvPr>
        </p:nvSpPr>
        <p:spPr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commentaires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 noResize="1"/>
          </p:cNvSpPr>
          <p:nvPr>
            <p:ph type="sldImg"/>
          </p:nvPr>
        </p:nvSpPr>
        <p:spPr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commentaires 2"/>
          <p:cNvSpPr txBox="1">
            <a:spLocks noGrp="1"/>
          </p:cNvSpPr>
          <p:nvPr>
            <p:ph type="body" sz="quarter" idx="1"/>
          </p:nvPr>
        </p:nvSpPr>
        <p:spPr>
          <a:xfrm>
            <a:off x="685800" y="4400550"/>
            <a:ext cx="5486400" cy="276999"/>
          </a:xfrm>
        </p:spPr>
        <p:txBody>
          <a:bodyPr>
            <a:spAutoFit/>
          </a:bodyPr>
          <a:lstStyle/>
          <a:p>
            <a:endParaRPr lang="fr-FR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 noResize="1"/>
          </p:cNvSpPr>
          <p:nvPr>
            <p:ph type="sldImg"/>
          </p:nvPr>
        </p:nvSpPr>
        <p:spPr>
          <a:xfrm>
            <a:off x="382588" y="695325"/>
            <a:ext cx="6091237" cy="3427413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commentaires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7B33F-87D8-4BFE-BCBF-731AD622E09E}" type="datetime1">
              <a:rPr lang="fr-FR" smtClean="0"/>
              <a:pPr/>
              <a:t>23/05/2020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HUGO ROUSSILLE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00AD0-89FA-4358-AFE4-0A4CF2693EF1}" type="slidenum">
              <a:rPr lang="fr-FR" smtClean="0"/>
              <a:pPr/>
              <a:t>‹N°›</a:t>
            </a:fld>
            <a:endParaRPr lang="fr-FR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14127522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5CC754-28B9-41E4-AE10-BE433397311B}" type="datetime1">
              <a:rPr lang="fr-FR" smtClean="0"/>
              <a:pPr/>
              <a:t>23/05/2020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HUGO ROUSSILLE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00AD0-89FA-4358-AFE4-0A4CF2693EF1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31093379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A81CE-1004-4FD8-A91E-F417EDBE9258}" type="datetime1">
              <a:rPr lang="fr-FR" smtClean="0"/>
              <a:pPr/>
              <a:t>23/05/2020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HUGO ROUSSILLE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00AD0-89FA-4358-AFE4-0A4CF2693EF1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16497129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FEB24-1155-4371-B688-DDAD01CF823D}" type="datetime1">
              <a:rPr lang="fr-FR" smtClean="0"/>
              <a:pPr/>
              <a:t>23/05/2020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HUGO ROUSSILLE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00AD0-89FA-4358-AFE4-0A4CF2693EF1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38368353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147B3-5A91-453A-92FD-677E850FA3A5}" type="datetime1">
              <a:rPr lang="fr-FR" smtClean="0"/>
              <a:pPr/>
              <a:t>23/05/2020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HUGO ROUSSILLE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00AD0-89FA-4358-AFE4-0A4CF2693EF1}" type="slidenum">
              <a:rPr lang="fr-FR" smtClean="0"/>
              <a:pPr/>
              <a:t>‹N°›</a:t>
            </a:fld>
            <a:endParaRPr lang="fr-FR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21690280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968439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460206"/>
            <a:ext cx="4937760" cy="44088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460205"/>
            <a:ext cx="4937760" cy="4408887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0384B-D365-439B-B9FB-A10B3FA0B79A}" type="datetime1">
              <a:rPr lang="fr-FR" smtClean="0"/>
              <a:pPr/>
              <a:t>23/05/2020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HUGO ROUSSILLE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00AD0-89FA-4358-AFE4-0A4CF2693EF1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21178034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28676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577B8B-BEB2-49C1-8BB4-8D396D554AA6}" type="datetime1">
              <a:rPr lang="fr-FR" smtClean="0"/>
              <a:pPr/>
              <a:t>23/05/2020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HUGO ROUSSILLE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00AD0-89FA-4358-AFE4-0A4CF2693EF1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29113223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253237-6937-4077-8416-FFF866A41361}" type="datetime1">
              <a:rPr lang="fr-FR" smtClean="0"/>
              <a:pPr/>
              <a:t>23/05/2020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HUGO ROUSSILLE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00AD0-89FA-4358-AFE4-0A4CF2693EF1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26498223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8CE37A-26D6-4DCD-AF35-3F127425D5BF}" type="datetime1">
              <a:rPr lang="fr-FR" smtClean="0"/>
              <a:pPr/>
              <a:t>23/05/2020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fr-FR"/>
              <a:t>HUGO ROUSSILLE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00AD0-89FA-4358-AFE4-0A4CF2693EF1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3100556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FF45A67E-4DF6-4C8F-B8DA-2D1171F57B74}" type="datetime1">
              <a:rPr lang="fr-FR" smtClean="0"/>
              <a:pPr/>
              <a:t>23/05/2020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fr-FR"/>
              <a:t>HUGO ROUSSILLE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BA00AD0-89FA-4358-AFE4-0A4CF2693EF1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35901992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4F725-0123-4CE3-85B9-619490EE40F6}" type="datetime1">
              <a:rPr lang="fr-FR" smtClean="0"/>
              <a:pPr/>
              <a:t>23/05/2020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HUGO ROUSSILLE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00AD0-89FA-4358-AFE4-0A4CF2693EF1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1430253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101729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428237"/>
            <a:ext cx="10058400" cy="444085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763DEDF1-3E42-46F1-803C-3F81A5B34212}" type="datetime1">
              <a:rPr lang="fr-FR" smtClean="0"/>
              <a:pPr/>
              <a:t>23/05/2020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fr-FR" dirty="0"/>
              <a:t>HUGO ROUSSILLE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5BA00AD0-89FA-4358-AFE4-0A4CF2693EF1}" type="slidenum">
              <a:rPr lang="fr-FR" smtClean="0"/>
              <a:pPr/>
              <a:t>‹N°›</a:t>
            </a:fld>
            <a:endParaRPr lang="fr-FR"/>
          </a:p>
        </p:txBody>
      </p:sp>
      <p:cxnSp>
        <p:nvCxnSpPr>
          <p:cNvPr id="10" name="Straight Connector 9"/>
          <p:cNvCxnSpPr/>
          <p:nvPr/>
        </p:nvCxnSpPr>
        <p:spPr>
          <a:xfrm>
            <a:off x="1188720" y="1369251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41444682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.png"/><Relationship Id="rId5" Type="http://schemas.openxmlformats.org/officeDocument/2006/relationships/image" Target="../media/image23.jpe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.png"/><Relationship Id="rId5" Type="http://schemas.openxmlformats.org/officeDocument/2006/relationships/image" Target="../media/image27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jpeg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l7pdbIXMJXY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://www.fmarchand67.com/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05A20284-6E28-4815-81F6-68D3A0402E3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Molécules de la santé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xmlns="" id="{8FCEC554-AF82-49BC-9FF3-978A8522E90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AGREGATION </a:t>
            </a:r>
            <a:r>
              <a:rPr lang="fr-FR" dirty="0" smtClean="0"/>
              <a:t>2020</a:t>
            </a:r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xmlns="" id="{A108AC17-FBA1-49AF-9262-771D857846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00AD0-89FA-4358-AFE4-0A4CF2693EF1}" type="slidenum">
              <a:rPr lang="fr-FR" smtClean="0"/>
              <a:pPr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25637652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7CC0804-E670-4638-ACC8-C13B0422B522}" type="slidenum">
              <a:rPr/>
              <a:pPr lvl="0"/>
              <a:t>10</a:t>
            </a:fld>
            <a:endParaRPr lang="fr-FR"/>
          </a:p>
        </p:txBody>
      </p:sp>
      <p:sp>
        <p:nvSpPr>
          <p:cNvPr id="2" name="Titre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fr-FR"/>
              <a:t>L’aspirine en quelques chiffres</a:t>
            </a:r>
          </a:p>
        </p:txBody>
      </p:sp>
      <p:pic>
        <p:nvPicPr>
          <p:cNvPr id="3" name="Espace réservé pour une image  2"/>
          <p:cNvPicPr>
            <a:picLocks noGrp="1" noChangeAspect="1"/>
          </p:cNvPicPr>
          <p:nvPr>
            <p:ph type="pic" idx="4294967295"/>
          </p:nvPr>
        </p:nvPicPr>
        <p:blipFill>
          <a:blip r:embed="rId3" cstate="print">
            <a:alphaModFix/>
            <a:lum/>
          </a:blip>
          <a:srcRect/>
          <a:stretch>
            <a:fillRect/>
          </a:stretch>
        </p:blipFill>
        <p:spPr>
          <a:xfrm>
            <a:off x="1396333" y="1306341"/>
            <a:ext cx="2355860" cy="2645369"/>
          </a:xfrm>
        </p:spPr>
      </p:pic>
      <p:sp>
        <p:nvSpPr>
          <p:cNvPr id="4" name="Espace réservé du texte 3"/>
          <p:cNvSpPr txBox="1">
            <a:spLocks noGrp="1"/>
          </p:cNvSpPr>
          <p:nvPr>
            <p:ph type="body" idx="4294967295"/>
          </p:nvPr>
        </p:nvSpPr>
        <p:spPr>
          <a:xfrm>
            <a:off x="6124358" y="1796220"/>
            <a:ext cx="5417702" cy="2024830"/>
          </a:xfrm>
        </p:spPr>
        <p:txBody>
          <a:bodyPr>
            <a:normAutofit fontScale="70000" lnSpcReduction="20000"/>
          </a:bodyPr>
          <a:lstStyle>
            <a:defPPr marL="0" marR="0" lvl="0" indent="0" hangingPunct="1">
              <a:spcBef>
                <a:spcPts val="0"/>
              </a:spcBef>
              <a:spcAft>
                <a:spcPts val="1142"/>
              </a:spcAft>
              <a:buNone/>
              <a:defRPr lang="fr-FR" sz="2600" b="1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Semibold" pitchFamily="34"/>
              </a:defRPr>
            </a:defPPr>
            <a:lvl1pPr marL="0" marR="0" lvl="0" indent="0" hangingPunct="1">
              <a:spcBef>
                <a:spcPts val="0"/>
              </a:spcBef>
              <a:spcAft>
                <a:spcPts val="1142"/>
              </a:spcAft>
              <a:buNone/>
              <a:defRPr lang="fr-FR" sz="2600" b="1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Semibold" pitchFamily="34"/>
              </a:defRPr>
            </a:lvl1pPr>
            <a:lvl2pPr marL="288000" marR="0" lvl="1" indent="0" hangingPunct="1">
              <a:spcBef>
                <a:spcPts val="0"/>
              </a:spcBef>
              <a:spcAft>
                <a:spcPts val="1134"/>
              </a:spcAft>
              <a:buNone/>
              <a:defRPr lang="fr-FR" sz="22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2pPr>
            <a:lvl3pPr marL="576000" marR="0" lvl="2" indent="0" hangingPunct="1">
              <a:spcBef>
                <a:spcPts val="0"/>
              </a:spcBef>
              <a:spcAft>
                <a:spcPts val="850"/>
              </a:spcAft>
              <a:buNone/>
              <a:defRPr lang="fr-FR" sz="18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3pPr>
            <a:lvl4pPr marL="864000" marR="0" lvl="3" indent="0" hangingPunct="1">
              <a:spcBef>
                <a:spcPts val="0"/>
              </a:spcBef>
              <a:spcAft>
                <a:spcPts val="567"/>
              </a:spcAft>
              <a:buNone/>
              <a:defRPr lang="fr-FR" sz="16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4pPr>
            <a:lvl5pPr marL="1152000" marR="0" lvl="4" indent="0" hangingPunct="1">
              <a:spcBef>
                <a:spcPts val="0"/>
              </a:spcBef>
              <a:spcAft>
                <a:spcPts val="283"/>
              </a:spcAft>
              <a:buNone/>
              <a:defRPr lang="fr-FR" sz="16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5pPr>
            <a:lvl6pPr marL="1440000" marR="0" lvl="5" indent="0" hangingPunct="1">
              <a:spcBef>
                <a:spcPts val="0"/>
              </a:spcBef>
              <a:spcAft>
                <a:spcPts val="283"/>
              </a:spcAft>
              <a:buNone/>
              <a:defRPr lang="fr-FR" sz="16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6pPr>
            <a:lvl7pPr marL="1728000" marR="0" lvl="6" indent="0" hangingPunct="1">
              <a:spcBef>
                <a:spcPts val="0"/>
              </a:spcBef>
              <a:spcAft>
                <a:spcPts val="283"/>
              </a:spcAft>
              <a:buNone/>
              <a:defRPr lang="fr-FR" sz="16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7pPr>
            <a:lvl8pPr marL="2015999" marR="0" lvl="7" indent="0" hangingPunct="1">
              <a:spcBef>
                <a:spcPts val="0"/>
              </a:spcBef>
              <a:spcAft>
                <a:spcPts val="283"/>
              </a:spcAft>
              <a:buNone/>
              <a:defRPr lang="fr-FR" sz="20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8pPr>
            <a:lvl9pPr marL="2304000" marR="0" lvl="8" indent="0" hangingPunct="1">
              <a:spcBef>
                <a:spcPts val="0"/>
              </a:spcBef>
              <a:spcAft>
                <a:spcPts val="283"/>
              </a:spcAft>
              <a:buNone/>
              <a:defRPr lang="fr-FR" sz="20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9pPr>
          </a:lstStyle>
          <a:p>
            <a:pPr lvl="0"/>
            <a:r>
              <a:rPr lang="fr-FR" sz="2400" dirty="0"/>
              <a:t>1853 : </a:t>
            </a:r>
            <a:r>
              <a:rPr lang="fr-FR" sz="2400" b="0" dirty="0"/>
              <a:t>première synthèse du principe actif, l’acide acétylsalicylique</a:t>
            </a:r>
          </a:p>
          <a:p>
            <a:pPr lvl="0"/>
            <a:r>
              <a:rPr lang="fr-FR" sz="2400" dirty="0"/>
              <a:t>1899 : </a:t>
            </a:r>
            <a:r>
              <a:rPr lang="fr-FR" sz="2400" b="0" dirty="0"/>
              <a:t>Bayer dépose le brevet de l’« </a:t>
            </a:r>
            <a:r>
              <a:rPr lang="fr-FR" sz="2400" b="0" dirty="0" err="1"/>
              <a:t>Aspirin</a:t>
            </a:r>
            <a:r>
              <a:rPr lang="fr-FR" sz="2400" b="0" dirty="0"/>
              <a:t> »</a:t>
            </a:r>
          </a:p>
          <a:p>
            <a:pPr lvl="0"/>
            <a:r>
              <a:rPr lang="fr-FR" sz="2400" dirty="0"/>
              <a:t>1970-1980 : </a:t>
            </a:r>
            <a:r>
              <a:rPr lang="fr-FR" sz="2400" b="0" dirty="0"/>
              <a:t>découverte du mode d’action de l’aspirine par J. Vane</a:t>
            </a:r>
          </a:p>
          <a:p>
            <a:pPr lvl="0"/>
            <a:r>
              <a:rPr lang="fr-FR" sz="2400" dirty="0"/>
              <a:t>40 000 tonnes </a:t>
            </a:r>
            <a:r>
              <a:rPr lang="fr-FR" sz="2400" b="0" dirty="0"/>
              <a:t>consommées par an (soit 100 milliards de comprimés)</a:t>
            </a:r>
          </a:p>
          <a:p>
            <a:pPr lvl="0"/>
            <a:endParaRPr lang="fr-FR" sz="2400" dirty="0"/>
          </a:p>
        </p:txBody>
      </p:sp>
      <p:pic>
        <p:nvPicPr>
          <p:cNvPr id="5" name="Espace réservé pour une image  4"/>
          <p:cNvPicPr>
            <a:picLocks noGrp="1" noChangeAspect="1"/>
          </p:cNvPicPr>
          <p:nvPr>
            <p:ph type="pic" idx="4294967295"/>
          </p:nvPr>
        </p:nvPicPr>
        <p:blipFill>
          <a:blip r:embed="rId4" cstate="print">
            <a:alphaModFix/>
            <a:lum/>
          </a:blip>
          <a:srcRect/>
          <a:stretch>
            <a:fillRect/>
          </a:stretch>
        </p:blipFill>
        <p:spPr>
          <a:xfrm>
            <a:off x="1009199" y="4125990"/>
            <a:ext cx="3342083" cy="2175334"/>
          </a:xfrm>
        </p:spPr>
      </p:pic>
      <p:pic>
        <p:nvPicPr>
          <p:cNvPr id="6" name="Espace réservé pour une image  5"/>
          <p:cNvPicPr>
            <a:picLocks noGrp="1" noChangeAspect="1"/>
          </p:cNvPicPr>
          <p:nvPr>
            <p:ph type="pic" idx="4294967295"/>
          </p:nvPr>
        </p:nvPicPr>
        <p:blipFill>
          <a:blip r:embed="rId5" cstate="print">
            <a:alphaModFix/>
            <a:lum/>
          </a:blip>
          <a:srcRect/>
          <a:stretch>
            <a:fillRect/>
          </a:stretch>
        </p:blipFill>
        <p:spPr>
          <a:xfrm>
            <a:off x="7304183" y="3910988"/>
            <a:ext cx="2789805" cy="2106397"/>
          </a:xfr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EBBF5069-44B7-4974-BDF0-97F9D40E72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Synthèse de l’aspirine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xmlns="" id="{80AE7F0A-364E-422E-BD12-33AE7D328B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00AD0-89FA-4358-AFE4-0A4CF2693EF1}" type="slidenum">
              <a:rPr lang="fr-FR" smtClean="0"/>
              <a:pPr/>
              <a:t>11</a:t>
            </a:fld>
            <a:endParaRPr lang="fr-FR"/>
          </a:p>
        </p:txBody>
      </p:sp>
      <mc:AlternateContent xmlns:mc="http://schemas.openxmlformats.org/markup-compatibility/2006">
        <mc:Choice xmlns:a14="http://schemas.microsoft.com/office/drawing/2010/main" xmlns="" Requires="a14">
          <p:graphicFrame>
            <p:nvGraphicFramePr>
              <p:cNvPr id="21" name="Tableau 20">
                <a:extLst>
                  <a:ext uri="{FF2B5EF4-FFF2-40B4-BE49-F238E27FC236}">
                    <a16:creationId xmlns:a16="http://schemas.microsoft.com/office/drawing/2014/main" id="{2F8B5AC1-EEF6-4F8B-B544-AC0CF6B930E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4070259"/>
                  </p:ext>
                </p:extLst>
              </p:nvPr>
            </p:nvGraphicFramePr>
            <p:xfrm>
              <a:off x="188844" y="2051926"/>
              <a:ext cx="11688418" cy="322330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2385391">
                      <a:extLst>
                        <a:ext uri="{9D8B030D-6E8A-4147-A177-3AD203B41FA5}">
                          <a16:colId xmlns:a16="http://schemas.microsoft.com/office/drawing/2014/main" val="3676508839"/>
                        </a:ext>
                      </a:extLst>
                    </a:gridCol>
                    <a:gridCol w="377687">
                      <a:extLst>
                        <a:ext uri="{9D8B030D-6E8A-4147-A177-3AD203B41FA5}">
                          <a16:colId xmlns:a16="http://schemas.microsoft.com/office/drawing/2014/main" val="3364169271"/>
                        </a:ext>
                      </a:extLst>
                    </a:gridCol>
                    <a:gridCol w="2345635">
                      <a:extLst>
                        <a:ext uri="{9D8B030D-6E8A-4147-A177-3AD203B41FA5}">
                          <a16:colId xmlns:a16="http://schemas.microsoft.com/office/drawing/2014/main" val="460053931"/>
                        </a:ext>
                      </a:extLst>
                    </a:gridCol>
                    <a:gridCol w="1570383">
                      <a:extLst>
                        <a:ext uri="{9D8B030D-6E8A-4147-A177-3AD203B41FA5}">
                          <a16:colId xmlns:a16="http://schemas.microsoft.com/office/drawing/2014/main" val="2498011360"/>
                        </a:ext>
                      </a:extLst>
                    </a:gridCol>
                    <a:gridCol w="2504660">
                      <a:extLst>
                        <a:ext uri="{9D8B030D-6E8A-4147-A177-3AD203B41FA5}">
                          <a16:colId xmlns:a16="http://schemas.microsoft.com/office/drawing/2014/main" val="2579247023"/>
                        </a:ext>
                      </a:extLst>
                    </a:gridCol>
                    <a:gridCol w="347870">
                      <a:extLst>
                        <a:ext uri="{9D8B030D-6E8A-4147-A177-3AD203B41FA5}">
                          <a16:colId xmlns:a16="http://schemas.microsoft.com/office/drawing/2014/main" val="1635373302"/>
                        </a:ext>
                      </a:extLst>
                    </a:gridCol>
                    <a:gridCol w="2156792">
                      <a:extLst>
                        <a:ext uri="{9D8B030D-6E8A-4147-A177-3AD203B41FA5}">
                          <a16:colId xmlns:a16="http://schemas.microsoft.com/office/drawing/2014/main" val="1146037858"/>
                        </a:ext>
                      </a:extLst>
                    </a:gridCol>
                  </a:tblGrid>
                  <a:tr h="2018328">
                    <a:tc>
                      <a:txBody>
                        <a:bodyPr/>
                        <a:lstStyle/>
                        <a:p>
                          <a:pPr algn="ctr"/>
                          <a:endParaRPr lang="fr-FR" dirty="0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fr-FR" sz="3200" b="1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oMath>
                            </m:oMathPara>
                          </a14:m>
                          <a:endParaRPr lang="fr-FR" sz="3200" dirty="0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FR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FR" sz="2000" b="0" i="0" smtClean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fr-FR" sz="2000" b="0" i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m:rPr>
                                    <m:sty m:val="p"/>
                                  </m:rPr>
                                  <a:rPr lang="fr-FR" sz="2000" b="0" i="0" smtClean="0">
                                    <a:latin typeface="Cambria Math" panose="02040503050406030204" pitchFamily="18" charset="0"/>
                                  </a:rPr>
                                  <m:t>S</m:t>
                                </m:r>
                                <m:sSub>
                                  <m:sSubPr>
                                    <m:ctrlPr>
                                      <a:rPr lang="fr-FR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FR" sz="2000" b="0" i="0" smtClean="0">
                                        <a:latin typeface="Cambria Math" panose="02040503050406030204" pitchFamily="18" charset="0"/>
                                      </a:rPr>
                                      <m:t>O</m:t>
                                    </m:r>
                                  </m:e>
                                  <m:sub>
                                    <m:r>
                                      <a:rPr lang="fr-FR" sz="2000" b="0" i="0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FR" sz="2000" dirty="0"/>
                        </a:p>
                        <a:p>
                          <a:pPr algn="ctr"/>
                          <a:endParaRPr lang="fr-FR" dirty="0"/>
                        </a:p>
                        <a:p>
                          <a:pPr algn="ctr"/>
                          <a:r>
                            <a:rPr lang="fr-FR" sz="2000" b="0" dirty="0"/>
                            <a:t>20 min</a:t>
                          </a:r>
                          <a:r>
                            <a:rPr lang="fr-FR" sz="1400" b="0" dirty="0"/>
                            <a:t> </a:t>
                          </a:r>
                          <a:r>
                            <a:rPr lang="fr-FR" sz="2000" b="0" dirty="0"/>
                            <a:t>|</a:t>
                          </a:r>
                          <a:r>
                            <a:rPr lang="fr-FR" sz="1400" b="0" dirty="0"/>
                            <a:t> </a:t>
                          </a:r>
                          <a:r>
                            <a:rPr lang="fr-FR" sz="2000" b="0" dirty="0"/>
                            <a:t>65°C</a:t>
                          </a: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FR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fr-FR" sz="3200" b="1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oMath>
                            </m:oMathPara>
                          </a14:m>
                          <a:endParaRPr lang="fr-FR" sz="3200" dirty="0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FR" dirty="0"/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1402701178"/>
                      </a:ext>
                    </a:extLst>
                  </a:tr>
                  <a:tr h="47194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/>
                            <a:t>Acide salicylique</a:t>
                          </a: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FR" dirty="0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/>
                            <a:t>Anhydride acétique</a:t>
                          </a: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FR" dirty="0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b="1" dirty="0"/>
                            <a:t>Acide acétylsalicylique</a:t>
                          </a: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FR" dirty="0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/>
                            <a:t>Acide acétique</a:t>
                          </a: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1089108697"/>
                      </a:ext>
                    </a:extLst>
                  </a:tr>
                  <a:tr h="733025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sz="1800" b="0" i="1" smtClean="0">
                                    <a:latin typeface="Cambria Math" panose="02040503050406030204" pitchFamily="18" charset="0"/>
                                  </a:rPr>
                                  <m:t>3,0 </m:t>
                                </m:r>
                                <m:r>
                                  <m:rPr>
                                    <m:sty m:val="p"/>
                                  </m:rPr>
                                  <a:rPr lang="fr-FR" sz="1800" b="0" i="0" smtClean="0">
                                    <a:latin typeface="Cambria Math" panose="02040503050406030204" pitchFamily="18" charset="0"/>
                                  </a:rPr>
                                  <m:t>g</m:t>
                                </m:r>
                                <m:r>
                                  <a:rPr lang="fr-FR" sz="18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fr-FR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FR" sz="1800" b="0" i="1" smtClean="0">
                                        <a:latin typeface="Cambria Math" panose="02040503050406030204" pitchFamily="18" charset="0"/>
                                      </a:rPr>
                                      <m:t>2,2.10</m:t>
                                    </m:r>
                                  </m:e>
                                  <m:sup>
                                    <m:r>
                                      <a:rPr lang="fr-FR" sz="1800" b="0" i="1" smtClean="0">
                                        <a:latin typeface="Cambria Math" panose="02040503050406030204" pitchFamily="18" charset="0"/>
                                      </a:rPr>
                                      <m:t>−2</m:t>
                                    </m:r>
                                  </m:sup>
                                </m:sSup>
                                <m:r>
                                  <a:rPr lang="fr-FR" sz="18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fr-FR" sz="1800" b="0" i="0" smtClean="0">
                                    <a:latin typeface="Cambria Math" panose="02040503050406030204" pitchFamily="18" charset="0"/>
                                  </a:rPr>
                                  <m:t>mol</m:t>
                                </m:r>
                              </m:oMath>
                            </m:oMathPara>
                          </a14:m>
                          <a:endParaRPr lang="fr-FR" sz="1800" i="0" dirty="0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FR" sz="1800" dirty="0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sz="1800" b="0" i="1" smtClean="0">
                                    <a:latin typeface="Cambria Math" panose="02040503050406030204" pitchFamily="18" charset="0"/>
                                  </a:rPr>
                                  <m:t>∼6,0 </m:t>
                                </m:r>
                                <m:r>
                                  <m:rPr>
                                    <m:sty m:val="p"/>
                                  </m:rPr>
                                  <a:rPr lang="fr-FR" sz="1800" b="0" i="0" smtClean="0">
                                    <a:latin typeface="Cambria Math" panose="02040503050406030204" pitchFamily="18" charset="0"/>
                                  </a:rPr>
                                  <m:t>mL</m:t>
                                </m:r>
                              </m:oMath>
                            </m:oMathPara>
                          </a14:m>
                          <a:endParaRPr lang="fr-FR" sz="1800" b="0" i="0" dirty="0">
                            <a:latin typeface="Cambria Math" panose="02040503050406030204" pitchFamily="18" charset="0"/>
                          </a:endParaRP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sz="18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fr-FR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FR" sz="1800" b="0" i="1" smtClean="0">
                                        <a:latin typeface="Cambria Math" panose="02040503050406030204" pitchFamily="18" charset="0"/>
                                      </a:rPr>
                                      <m:t>6,4.10</m:t>
                                    </m:r>
                                  </m:e>
                                  <m:sup>
                                    <m:r>
                                      <a:rPr lang="fr-FR" sz="1800" b="0" i="1" smtClean="0">
                                        <a:latin typeface="Cambria Math" panose="02040503050406030204" pitchFamily="18" charset="0"/>
                                      </a:rPr>
                                      <m:t>−2</m:t>
                                    </m:r>
                                  </m:sup>
                                </m:sSup>
                                <m:r>
                                  <a:rPr lang="fr-FR" sz="18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fr-FR" sz="1800" b="0" i="0" smtClean="0">
                                    <a:latin typeface="Cambria Math" panose="02040503050406030204" pitchFamily="18" charset="0"/>
                                  </a:rPr>
                                  <m:t>mol</m:t>
                                </m:r>
                              </m:oMath>
                            </m:oMathPara>
                          </a14:m>
                          <a:endParaRPr lang="fr-FR" sz="1800" i="0" dirty="0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FR" sz="1800" dirty="0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FR" sz="1800" dirty="0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FR" sz="1800" dirty="0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FR" sz="1800" dirty="0"/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482899904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1" name="Tableau 20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2F8B5AC1-EEF6-4F8B-B544-AC0CF6B930E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xmlns="" xmlns:a14="http://schemas.microsoft.com/office/drawing/2010/main" val="214070259"/>
                  </p:ext>
                </p:extLst>
              </p:nvPr>
            </p:nvGraphicFramePr>
            <p:xfrm>
              <a:off x="188844" y="2051926"/>
              <a:ext cx="11688418" cy="322330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2385391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3676508839"/>
                        </a:ext>
                      </a:extLst>
                    </a:gridCol>
                    <a:gridCol w="377687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3364169271"/>
                        </a:ext>
                      </a:extLst>
                    </a:gridCol>
                    <a:gridCol w="2345635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460053931"/>
                        </a:ext>
                      </a:extLst>
                    </a:gridCol>
                    <a:gridCol w="1570383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2498011360"/>
                        </a:ext>
                      </a:extLst>
                    </a:gridCol>
                    <a:gridCol w="2504660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2579247023"/>
                        </a:ext>
                      </a:extLst>
                    </a:gridCol>
                    <a:gridCol w="347870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1635373302"/>
                        </a:ext>
                      </a:extLst>
                    </a:gridCol>
                    <a:gridCol w="2156792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1146037858"/>
                        </a:ext>
                      </a:extLst>
                    </a:gridCol>
                  </a:tblGrid>
                  <a:tr h="2018328">
                    <a:tc>
                      <a:txBody>
                        <a:bodyPr/>
                        <a:lstStyle/>
                        <a:p>
                          <a:pPr algn="ctr"/>
                          <a:endParaRPr lang="fr-FR" dirty="0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0" marR="0" marT="0" marB="0" anchor="ctr">
                        <a:blipFill>
                          <a:blip r:embed="rId2"/>
                          <a:stretch>
                            <a:fillRect l="-632258" t="-301" r="-2364516" b="-5994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FR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0" marR="0" marT="0" marB="0" anchor="ctr">
                        <a:blipFill>
                          <a:blip r:embed="rId2"/>
                          <a:stretch>
                            <a:fillRect l="-325194" t="-301" r="-318992" b="-5994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FR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0" marR="0" marT="0" marB="0" anchor="ctr">
                        <a:blipFill>
                          <a:blip r:embed="rId2"/>
                          <a:stretch>
                            <a:fillRect l="-2645614" t="-301" r="-622807" b="-5994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FR" dirty="0"/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1402701178"/>
                      </a:ext>
                    </a:extLst>
                  </a:tr>
                  <a:tr h="47194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/>
                            <a:t>Acide salicylique</a:t>
                          </a: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FR" dirty="0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/>
                            <a:t>Anhydride acétique</a:t>
                          </a: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FR" dirty="0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b="1" dirty="0"/>
                            <a:t>Acide acétylsalicylique</a:t>
                          </a: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FR" dirty="0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/>
                            <a:t>Acide acétique</a:t>
                          </a: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1089108697"/>
                      </a:ext>
                    </a:extLst>
                  </a:tr>
                  <a:tr h="733025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0" marR="0" marT="0" marB="0" anchor="ctr">
                        <a:blipFill>
                          <a:blip r:embed="rId2"/>
                          <a:stretch>
                            <a:fillRect t="-338843" r="-389796" b="-8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FR" sz="1800" dirty="0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0" marR="0" marT="0" marB="0" anchor="ctr">
                        <a:blipFill>
                          <a:blip r:embed="rId2"/>
                          <a:stretch>
                            <a:fillRect l="-117922" t="-338843" r="-280779" b="-8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FR" sz="1800" dirty="0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FR" sz="1800" dirty="0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FR" sz="1800" dirty="0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FR" sz="1800" dirty="0"/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482899904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22" name="Picture 8" descr="RÃ©sultat de recherche d'images pour &quot;salicylic acid formula&quot;">
            <a:extLst>
              <a:ext uri="{FF2B5EF4-FFF2-40B4-BE49-F238E27FC236}">
                <a16:creationId xmlns:a16="http://schemas.microsoft.com/office/drawing/2014/main" xmlns="" id="{323794F6-E249-4DAB-8741-A712F2345B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7638" r="4623"/>
          <a:stretch/>
        </p:blipFill>
        <p:spPr bwMode="auto">
          <a:xfrm>
            <a:off x="336753" y="2227983"/>
            <a:ext cx="2230795" cy="1659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0" descr="RÃ©sultat de recherche d'images pour &quot;anhydride acÃ©tique&quot;">
            <a:extLst>
              <a:ext uri="{FF2B5EF4-FFF2-40B4-BE49-F238E27FC236}">
                <a16:creationId xmlns:a16="http://schemas.microsoft.com/office/drawing/2014/main" xmlns="" id="{CDBCD379-CC58-44FE-BFC8-372F5DDBB8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204983" y="2458547"/>
            <a:ext cx="2009315" cy="1212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xmlns="" id="{CE12FE15-94DE-429A-BE04-CB22A8B1877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977704" y="2112885"/>
            <a:ext cx="2252810" cy="1890026"/>
          </a:xfrm>
          <a:prstGeom prst="rect">
            <a:avLst/>
          </a:prstGeom>
        </p:spPr>
      </p:pic>
      <p:pic>
        <p:nvPicPr>
          <p:cNvPr id="25" name="Picture 16" descr="RÃ©sultat de recherche d'images pour &quot;acetic acid formula&quot;">
            <a:extLst>
              <a:ext uri="{FF2B5EF4-FFF2-40B4-BE49-F238E27FC236}">
                <a16:creationId xmlns:a16="http://schemas.microsoft.com/office/drawing/2014/main" xmlns="" id="{E2C55041-B10C-4F65-A729-862BA09060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900458" y="2347261"/>
            <a:ext cx="1666030" cy="1434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Connecteur droit avec flèche 25">
            <a:extLst>
              <a:ext uri="{FF2B5EF4-FFF2-40B4-BE49-F238E27FC236}">
                <a16:creationId xmlns:a16="http://schemas.microsoft.com/office/drawing/2014/main" xmlns="" id="{46F6D53B-D128-48F4-AD89-CE75C5BBEE77}"/>
              </a:ext>
            </a:extLst>
          </p:cNvPr>
          <p:cNvCxnSpPr>
            <a:cxnSpLocks/>
          </p:cNvCxnSpPr>
          <p:nvPr/>
        </p:nvCxnSpPr>
        <p:spPr>
          <a:xfrm>
            <a:off x="5506279" y="3057898"/>
            <a:ext cx="142129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5867216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>
            <a:extLst>
              <a:ext uri="{FF2B5EF4-FFF2-40B4-BE49-F238E27FC236}">
                <a16:creationId xmlns:a16="http://schemas.microsoft.com/office/drawing/2014/main" xmlns="" id="{35F74B5B-89F7-4FA4-8EFF-A2654466997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/>
          <a:srcRect t="16840" b="21674"/>
          <a:stretch/>
        </p:blipFill>
        <p:spPr>
          <a:xfrm>
            <a:off x="2721292" y="1514252"/>
            <a:ext cx="8404520" cy="3996761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xmlns="" id="{BE915150-27F5-42F5-A518-EA938EFA2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Spectre IR : acide salicylique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xmlns="" id="{BD614960-16F8-4938-9B24-5C2C714A5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0BF15-B7D3-4BB6-885E-A86938A92F98}" type="slidenum">
              <a:rPr lang="fr-FR" smtClean="0"/>
              <a:pPr/>
              <a:t>12</a:t>
            </a:fld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D7380370-08E6-4CA5-A94C-AA77D003984F}"/>
              </a:ext>
            </a:extLst>
          </p:cNvPr>
          <p:cNvSpPr/>
          <p:nvPr/>
        </p:nvSpPr>
        <p:spPr>
          <a:xfrm>
            <a:off x="7709483" y="1560352"/>
            <a:ext cx="3416329" cy="3758268"/>
          </a:xfrm>
          <a:prstGeom prst="rect">
            <a:avLst/>
          </a:prstGeom>
          <a:solidFill>
            <a:schemeClr val="dk1">
              <a:alpha val="36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xmlns="" id="{10A5E7D6-D74A-40E2-A8B5-C23E5FE88AB0}"/>
              </a:ext>
            </a:extLst>
          </p:cNvPr>
          <p:cNvSpPr/>
          <p:nvPr/>
        </p:nvSpPr>
        <p:spPr>
          <a:xfrm>
            <a:off x="7046455" y="2063316"/>
            <a:ext cx="316346" cy="3112315"/>
          </a:xfrm>
          <a:prstGeom prst="ellipse">
            <a:avLst/>
          </a:prstGeom>
          <a:solidFill>
            <a:srgbClr val="1482AC">
              <a:alpha val="25098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xmlns="" id="{BB13FA6C-5D13-449A-81F1-7B8913F4596B}"/>
              </a:ext>
            </a:extLst>
          </p:cNvPr>
          <p:cNvSpPr/>
          <p:nvPr/>
        </p:nvSpPr>
        <p:spPr>
          <a:xfrm>
            <a:off x="3877325" y="1751938"/>
            <a:ext cx="1608802" cy="1687548"/>
          </a:xfrm>
          <a:prstGeom prst="ellipse">
            <a:avLst/>
          </a:prstGeom>
          <a:solidFill>
            <a:schemeClr val="accent5">
              <a:alpha val="3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9B7987A6-2D48-4AAE-9FD6-0BBAD0164A66}"/>
                  </a:ext>
                </a:extLst>
              </p:cNvPr>
              <p:cNvSpPr txBox="1"/>
              <p:nvPr/>
            </p:nvSpPr>
            <p:spPr>
              <a:xfrm>
                <a:off x="3748217" y="3416913"/>
                <a:ext cx="262741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800" kern="1200" dirty="0">
                    <a:solidFill>
                      <a:schemeClr val="accent5"/>
                    </a:solidFill>
                    <a:ea typeface="+mn-ea"/>
                    <a:cs typeface="+mn-cs"/>
                  </a:rPr>
                  <a:t>Liaisons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sz="1800" b="0" i="0" kern="1200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C</m:t>
                    </m:r>
                    <m:r>
                      <a:rPr lang="fr-FR" sz="1800" b="0" i="0" kern="1200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−</m:t>
                    </m:r>
                    <m:r>
                      <m:rPr>
                        <m:sty m:val="p"/>
                      </m:rPr>
                      <a:rPr lang="fr-FR" sz="1800" b="0" i="0" kern="1200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H</m:t>
                    </m:r>
                  </m:oMath>
                </a14:m>
                <a:r>
                  <a:rPr lang="fr-FR" sz="1800" kern="1200" dirty="0">
                    <a:solidFill>
                      <a:schemeClr val="accent5"/>
                    </a:solidFill>
                    <a:ea typeface="+mn-ea"/>
                    <a:cs typeface="+mn-cs"/>
                  </a:rPr>
                  <a:t> 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sz="1800" b="0" i="0" kern="1200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O</m:t>
                    </m:r>
                    <m:r>
                      <a:rPr lang="fr-FR" sz="1800" b="0" i="0" kern="1200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−</m:t>
                    </m:r>
                    <m:r>
                      <m:rPr>
                        <m:sty m:val="p"/>
                      </m:rPr>
                      <a:rPr lang="fr-FR" sz="1800" b="0" i="0" kern="1200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H</m:t>
                    </m:r>
                  </m:oMath>
                </a14:m>
                <a:endParaRPr lang="fr-FR" sz="1800" kern="1200" dirty="0">
                  <a:solidFill>
                    <a:schemeClr val="accent5"/>
                  </a:solidFill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9B7987A6-2D48-4AAE-9FD6-0BBAD0164A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8217" y="3416913"/>
                <a:ext cx="2627415" cy="369332"/>
              </a:xfrm>
              <a:prstGeom prst="rect">
                <a:avLst/>
              </a:prstGeom>
              <a:blipFill>
                <a:blip r:embed="rId3" cstate="print"/>
                <a:stretch>
                  <a:fillRect l="-2088" t="-10000" b="-2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xmlns=""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A982E830-9932-4C79-9C97-0B147D7493F6}"/>
                  </a:ext>
                </a:extLst>
              </p:cNvPr>
              <p:cNvSpPr txBox="1"/>
              <p:nvPr/>
            </p:nvSpPr>
            <p:spPr>
              <a:xfrm>
                <a:off x="5061924" y="4390800"/>
                <a:ext cx="196688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800" kern="1200" dirty="0">
                    <a:solidFill>
                      <a:schemeClr val="accent1">
                        <a:lumMod val="75000"/>
                      </a:schemeClr>
                    </a:solidFill>
                    <a:ea typeface="+mn-ea"/>
                    <a:cs typeface="+mn-cs"/>
                  </a:rPr>
                  <a:t>Liaison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sz="1800" b="0" i="0" kern="120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C</m:t>
                    </m:r>
                    <m:r>
                      <a:rPr lang="fr-FR" sz="1800" b="0" i="0" kern="120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r>
                      <m:rPr>
                        <m:sty m:val="p"/>
                      </m:rPr>
                      <a:rPr lang="fr-FR" sz="1800" b="0" i="0" kern="120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O</m:t>
                    </m:r>
                  </m:oMath>
                </a14:m>
                <a:endParaRPr lang="fr-FR" sz="1800" kern="1200" dirty="0">
                  <a:solidFill>
                    <a:schemeClr val="accent1">
                      <a:lumMod val="75000"/>
                    </a:schemeClr>
                  </a:solidFill>
                  <a:ea typeface="+mn-ea"/>
                  <a:cs typeface="+mn-cs"/>
                </a:endParaRPr>
              </a:p>
              <a:p>
                <a:pPr algn="ctr"/>
                <a:r>
                  <a:rPr lang="fr-FR" sz="1800" kern="1200" dirty="0">
                    <a:solidFill>
                      <a:schemeClr val="accent1">
                        <a:lumMod val="75000"/>
                      </a:schemeClr>
                    </a:solidFill>
                    <a:ea typeface="+mn-ea"/>
                    <a:cs typeface="+mn-cs"/>
                  </a:rPr>
                  <a:t>acide carboxylique</a:t>
                </a:r>
              </a:p>
            </p:txBody>
          </p:sp>
        </mc:Choice>
        <mc:Fallback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A982E830-9932-4C79-9C97-0B147D7493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1924" y="4390800"/>
                <a:ext cx="1966884" cy="646331"/>
              </a:xfrm>
              <a:prstGeom prst="rect">
                <a:avLst/>
              </a:prstGeom>
              <a:blipFill>
                <a:blip r:embed="rId4" cstate="print"/>
                <a:stretch>
                  <a:fillRect l="-1548" t="-4717" r="-1548" b="-1415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8" name="Picture 4" descr="RÃ©sultat de recherche d'images pour &quot;acide salicylique&quot;">
            <a:extLst>
              <a:ext uri="{FF2B5EF4-FFF2-40B4-BE49-F238E27FC236}">
                <a16:creationId xmlns:a16="http://schemas.microsoft.com/office/drawing/2014/main" xmlns="" id="{5ED9C54B-ECCD-4192-B215-411F25D5A1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37213" y="2404199"/>
            <a:ext cx="1949787" cy="2128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Ellipse 13">
            <a:extLst>
              <a:ext uri="{FF2B5EF4-FFF2-40B4-BE49-F238E27FC236}">
                <a16:creationId xmlns:a16="http://schemas.microsoft.com/office/drawing/2014/main" xmlns="" id="{BA77332C-C3C9-4444-92ED-9104F132BA39}"/>
              </a:ext>
            </a:extLst>
          </p:cNvPr>
          <p:cNvSpPr/>
          <p:nvPr/>
        </p:nvSpPr>
        <p:spPr>
          <a:xfrm rot="18049373">
            <a:off x="388344" y="2154441"/>
            <a:ext cx="509889" cy="975876"/>
          </a:xfrm>
          <a:prstGeom prst="ellipse">
            <a:avLst/>
          </a:prstGeom>
          <a:solidFill>
            <a:srgbClr val="1482AC">
              <a:alpha val="25098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15" name="ZoneTexte 14">
                <a:extLst>
                  <a:ext uri="{FF2B5EF4-FFF2-40B4-BE49-F238E27FC236}">
                    <a16:creationId xmlns:a16="http://schemas.microsoft.com/office/drawing/2014/main" id="{5F53A88D-85C0-420D-B7A9-C237FDBC08BB}"/>
                  </a:ext>
                </a:extLst>
              </p:cNvPr>
              <p:cNvSpPr txBox="1"/>
              <p:nvPr/>
            </p:nvSpPr>
            <p:spPr>
              <a:xfrm>
                <a:off x="5792359" y="5511013"/>
                <a:ext cx="226151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Nombre d’onde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sz="16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c</m:t>
                    </m:r>
                    <m:sSup>
                      <m:sSupPr>
                        <m:ctrlPr>
                          <a:rPr lang="fr-FR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fr-FR" sz="1600" b="0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m</m:t>
                        </m:r>
                      </m:e>
                      <m:sup>
                        <m:r>
                          <a:rPr lang="fr-FR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fr-FR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</a:p>
            </p:txBody>
          </p:sp>
        </mc:Choice>
        <mc:Fallback>
          <p:sp>
            <p:nvSpPr>
              <p:cNvPr id="15" name="ZoneTexte 14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5F53A88D-85C0-420D-B7A9-C237FDBC08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2359" y="5511013"/>
                <a:ext cx="2261517" cy="338554"/>
              </a:xfrm>
              <a:prstGeom prst="rect">
                <a:avLst/>
              </a:prstGeom>
              <a:blipFill>
                <a:blip r:embed="rId6" cstate="print"/>
                <a:stretch>
                  <a:fillRect l="-1348" t="-5357" b="-2142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xmlns="" val="17759043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BE915150-27F5-42F5-A518-EA938EFA2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Spectre IR : aspirine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xmlns="" id="{BD614960-16F8-4938-9B24-5C2C714A5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0BF15-B7D3-4BB6-885E-A86938A92F98}" type="slidenum">
              <a:rPr lang="fr-FR" smtClean="0"/>
              <a:pPr/>
              <a:t>13</a:t>
            </a:fld>
            <a:endParaRPr lang="fr-FR"/>
          </a:p>
        </p:txBody>
      </p:sp>
      <p:pic>
        <p:nvPicPr>
          <p:cNvPr id="4" name="Espace réservé du contenu 6">
            <a:extLst>
              <a:ext uri="{FF2B5EF4-FFF2-40B4-BE49-F238E27FC236}">
                <a16:creationId xmlns:a16="http://schemas.microsoft.com/office/drawing/2014/main" xmlns="" id="{09C33075-AAD6-424B-95CB-03D570A21CF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16579" b="21920"/>
          <a:stretch/>
        </p:blipFill>
        <p:spPr>
          <a:xfrm>
            <a:off x="2720424" y="1498172"/>
            <a:ext cx="8405388" cy="399816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D7380370-08E6-4CA5-A94C-AA77D003984F}"/>
              </a:ext>
            </a:extLst>
          </p:cNvPr>
          <p:cNvSpPr/>
          <p:nvPr/>
        </p:nvSpPr>
        <p:spPr>
          <a:xfrm>
            <a:off x="7709483" y="1560352"/>
            <a:ext cx="3416329" cy="3758268"/>
          </a:xfrm>
          <a:prstGeom prst="rect">
            <a:avLst/>
          </a:prstGeom>
          <a:solidFill>
            <a:schemeClr val="dk1">
              <a:alpha val="36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xmlns="" id="{3E5D50BF-1688-4546-8EB3-98CFD5ABD7F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92352" y="2435741"/>
            <a:ext cx="2392795" cy="1986518"/>
          </a:xfrm>
          <a:prstGeom prst="rect">
            <a:avLst/>
          </a:prstGeom>
        </p:spPr>
      </p:pic>
      <p:sp>
        <p:nvSpPr>
          <p:cNvPr id="7" name="Ellipse 6">
            <a:extLst>
              <a:ext uri="{FF2B5EF4-FFF2-40B4-BE49-F238E27FC236}">
                <a16:creationId xmlns:a16="http://schemas.microsoft.com/office/drawing/2014/main" xmlns="" id="{10A5E7D6-D74A-40E2-A8B5-C23E5FE88AB0}"/>
              </a:ext>
            </a:extLst>
          </p:cNvPr>
          <p:cNvSpPr/>
          <p:nvPr/>
        </p:nvSpPr>
        <p:spPr>
          <a:xfrm>
            <a:off x="7048483" y="2226365"/>
            <a:ext cx="180000" cy="3003715"/>
          </a:xfrm>
          <a:prstGeom prst="ellipse">
            <a:avLst/>
          </a:prstGeom>
          <a:solidFill>
            <a:srgbClr val="1482AC">
              <a:alpha val="25098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xmlns="" id="{BB13FA6C-5D13-449A-81F1-7B8913F4596B}"/>
              </a:ext>
            </a:extLst>
          </p:cNvPr>
          <p:cNvSpPr/>
          <p:nvPr/>
        </p:nvSpPr>
        <p:spPr>
          <a:xfrm>
            <a:off x="4236440" y="1741453"/>
            <a:ext cx="1367405" cy="1687548"/>
          </a:xfrm>
          <a:prstGeom prst="ellipse">
            <a:avLst/>
          </a:prstGeom>
          <a:solidFill>
            <a:schemeClr val="accent5">
              <a:alpha val="3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9B7987A6-2D48-4AAE-9FD6-0BBAD0164A66}"/>
                  </a:ext>
                </a:extLst>
              </p:cNvPr>
              <p:cNvSpPr txBox="1"/>
              <p:nvPr/>
            </p:nvSpPr>
            <p:spPr>
              <a:xfrm>
                <a:off x="3748217" y="3416913"/>
                <a:ext cx="262741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800" kern="1200" dirty="0">
                    <a:solidFill>
                      <a:schemeClr val="accent5"/>
                    </a:solidFill>
                    <a:ea typeface="+mn-ea"/>
                    <a:cs typeface="+mn-cs"/>
                  </a:rPr>
                  <a:t>Liaisons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sz="1800" b="0" i="0" kern="1200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C</m:t>
                    </m:r>
                    <m:r>
                      <a:rPr lang="fr-FR" sz="1800" b="0" i="0" kern="1200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−</m:t>
                    </m:r>
                    <m:r>
                      <m:rPr>
                        <m:sty m:val="p"/>
                      </m:rPr>
                      <a:rPr lang="fr-FR" sz="1800" b="0" i="0" kern="1200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H</m:t>
                    </m:r>
                  </m:oMath>
                </a14:m>
                <a:r>
                  <a:rPr lang="fr-FR" sz="1800" kern="1200" dirty="0">
                    <a:solidFill>
                      <a:schemeClr val="accent5"/>
                    </a:solidFill>
                    <a:ea typeface="+mn-ea"/>
                    <a:cs typeface="+mn-cs"/>
                  </a:rPr>
                  <a:t> 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sz="1800" b="0" i="0" kern="1200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O</m:t>
                    </m:r>
                    <m:r>
                      <a:rPr lang="fr-FR" sz="1800" b="0" i="0" kern="1200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−</m:t>
                    </m:r>
                    <m:r>
                      <m:rPr>
                        <m:sty m:val="p"/>
                      </m:rPr>
                      <a:rPr lang="fr-FR" sz="1800" b="0" i="0" kern="1200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H</m:t>
                    </m:r>
                  </m:oMath>
                </a14:m>
                <a:endParaRPr lang="fr-FR" sz="1800" kern="1200" dirty="0">
                  <a:solidFill>
                    <a:schemeClr val="accent5"/>
                  </a:solidFill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9B7987A6-2D48-4AAE-9FD6-0BBAD0164A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8217" y="3416913"/>
                <a:ext cx="2627415" cy="369332"/>
              </a:xfrm>
              <a:prstGeom prst="rect">
                <a:avLst/>
              </a:prstGeom>
              <a:blipFill>
                <a:blip r:embed="rId4" cstate="print"/>
                <a:stretch>
                  <a:fillRect l="-2088" t="-10000" b="-2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xmlns="" Requires="a14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8A4E2BC4-E827-4F49-8935-2F9BA0638D46}"/>
                  </a:ext>
                </a:extLst>
              </p:cNvPr>
              <p:cNvSpPr txBox="1"/>
              <p:nvPr/>
            </p:nvSpPr>
            <p:spPr>
              <a:xfrm>
                <a:off x="4962642" y="4180106"/>
                <a:ext cx="1966884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800" kern="1200" dirty="0">
                    <a:solidFill>
                      <a:schemeClr val="tx1"/>
                    </a:solidFill>
                    <a:ea typeface="+mn-ea"/>
                    <a:cs typeface="+mn-cs"/>
                  </a:rPr>
                  <a:t>Liaisons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sz="1800" b="0" i="0" kern="12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C</m:t>
                    </m:r>
                    <m:r>
                      <a:rPr lang="fr-FR" sz="1800" b="0" i="0" kern="12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r>
                      <m:rPr>
                        <m:sty m:val="p"/>
                      </m:rPr>
                      <a:rPr lang="fr-FR" sz="1800" b="0" i="0" kern="12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O</m:t>
                    </m:r>
                  </m:oMath>
                </a14:m>
                <a:endParaRPr lang="fr-FR" sz="1800" kern="1200" dirty="0">
                  <a:solidFill>
                    <a:schemeClr val="tx1"/>
                  </a:solidFill>
                  <a:ea typeface="+mn-ea"/>
                  <a:cs typeface="+mn-cs"/>
                </a:endParaRPr>
              </a:p>
              <a:p>
                <a:pPr algn="ctr"/>
                <a:r>
                  <a:rPr lang="fr-FR" dirty="0">
                    <a:solidFill>
                      <a:srgbClr val="C00000"/>
                    </a:solidFill>
                  </a:rPr>
                  <a:t>ester</a:t>
                </a:r>
                <a:endParaRPr lang="fr-FR" sz="1800" kern="1200" dirty="0">
                  <a:solidFill>
                    <a:srgbClr val="C00000"/>
                  </a:solidFill>
                </a:endParaRPr>
              </a:p>
              <a:p>
                <a:pPr algn="ctr"/>
                <a:r>
                  <a:rPr lang="fr-FR" sz="1800" kern="1200" dirty="0">
                    <a:solidFill>
                      <a:schemeClr val="accent1">
                        <a:lumMod val="75000"/>
                      </a:schemeClr>
                    </a:solidFill>
                    <a:ea typeface="+mn-ea"/>
                    <a:cs typeface="+mn-cs"/>
                  </a:rPr>
                  <a:t>acide carboxylique</a:t>
                </a:r>
              </a:p>
            </p:txBody>
          </p:sp>
        </mc:Choice>
        <mc:Fallback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8A4E2BC4-E827-4F49-8935-2F9BA0638D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2642" y="4180106"/>
                <a:ext cx="1966884" cy="923330"/>
              </a:xfrm>
              <a:prstGeom prst="rect">
                <a:avLst/>
              </a:prstGeom>
              <a:blipFill>
                <a:blip r:embed="rId5" cstate="print"/>
                <a:stretch>
                  <a:fillRect l="-1548" t="-3974" r="-1548" b="-993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Ellipse 12">
            <a:extLst>
              <a:ext uri="{FF2B5EF4-FFF2-40B4-BE49-F238E27FC236}">
                <a16:creationId xmlns:a16="http://schemas.microsoft.com/office/drawing/2014/main" xmlns="" id="{60FD98C3-9292-4A85-B6FA-397968297162}"/>
              </a:ext>
            </a:extLst>
          </p:cNvPr>
          <p:cNvSpPr/>
          <p:nvPr/>
        </p:nvSpPr>
        <p:spPr>
          <a:xfrm>
            <a:off x="6818628" y="2099721"/>
            <a:ext cx="216000" cy="3003715"/>
          </a:xfrm>
          <a:prstGeom prst="ellipse">
            <a:avLst/>
          </a:prstGeom>
          <a:solidFill>
            <a:srgbClr val="C00000">
              <a:alpha val="25098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xmlns="" id="{BB6DE1DF-6267-4BA8-B3DF-115E1CCC735C}"/>
              </a:ext>
            </a:extLst>
          </p:cNvPr>
          <p:cNvSpPr/>
          <p:nvPr/>
        </p:nvSpPr>
        <p:spPr>
          <a:xfrm>
            <a:off x="1968515" y="3528391"/>
            <a:ext cx="328791" cy="893868"/>
          </a:xfrm>
          <a:prstGeom prst="ellipse">
            <a:avLst/>
          </a:prstGeom>
          <a:solidFill>
            <a:srgbClr val="C00000">
              <a:alpha val="25098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xmlns="" id="{E255A25D-413A-4F29-A142-5ABF3879AC19}"/>
              </a:ext>
            </a:extLst>
          </p:cNvPr>
          <p:cNvSpPr/>
          <p:nvPr/>
        </p:nvSpPr>
        <p:spPr>
          <a:xfrm rot="18049373">
            <a:off x="321203" y="2190525"/>
            <a:ext cx="401205" cy="975876"/>
          </a:xfrm>
          <a:prstGeom prst="ellipse">
            <a:avLst/>
          </a:prstGeom>
          <a:solidFill>
            <a:srgbClr val="1482AC">
              <a:alpha val="25098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FA8E4492-5574-422E-85FC-59D06DB06757}"/>
                  </a:ext>
                </a:extLst>
              </p:cNvPr>
              <p:cNvSpPr txBox="1"/>
              <p:nvPr/>
            </p:nvSpPr>
            <p:spPr>
              <a:xfrm>
                <a:off x="5792359" y="5511013"/>
                <a:ext cx="226151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Nombre d’onde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sz="16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c</m:t>
                    </m:r>
                    <m:sSup>
                      <m:sSupPr>
                        <m:ctrlPr>
                          <a:rPr lang="fr-FR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fr-FR" sz="1600" b="0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m</m:t>
                        </m:r>
                      </m:e>
                      <m:sup>
                        <m:r>
                          <a:rPr lang="fr-FR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fr-FR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</a:p>
            </p:txBody>
          </p:sp>
        </mc:Choice>
        <mc:Fallback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FA8E4492-5574-422E-85FC-59D06DB067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2359" y="5511013"/>
                <a:ext cx="2261517" cy="338554"/>
              </a:xfrm>
              <a:prstGeom prst="rect">
                <a:avLst/>
              </a:prstGeom>
              <a:blipFill>
                <a:blip r:embed="rId6" cstate="print"/>
                <a:stretch>
                  <a:fillRect l="-1348" t="-5357" b="-2142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xmlns="" val="28335121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07226885-10C4-4F96-921D-726449E782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Chromatographie sur couche mince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xmlns="" id="{B8670D3A-236A-4748-AB60-FEA2D5AE0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00AD0-89FA-4358-AFE4-0A4CF2693EF1}" type="slidenum">
              <a:rPr lang="fr-FR" smtClean="0"/>
              <a:pPr/>
              <a:t>14</a:t>
            </a:fld>
            <a:endParaRPr lang="fr-FR"/>
          </a:p>
        </p:txBody>
      </p:sp>
      <p:sp>
        <p:nvSpPr>
          <p:cNvPr id="6" name="Arrondir un rectangle avec un coin du même côté 734">
            <a:extLst>
              <a:ext uri="{FF2B5EF4-FFF2-40B4-BE49-F238E27FC236}">
                <a16:creationId xmlns:a16="http://schemas.microsoft.com/office/drawing/2014/main" xmlns="" id="{8084462D-2E87-490E-A82B-BC051032C78F}"/>
              </a:ext>
            </a:extLst>
          </p:cNvPr>
          <p:cNvSpPr/>
          <p:nvPr/>
        </p:nvSpPr>
        <p:spPr>
          <a:xfrm rot="10800000" flipH="1">
            <a:off x="3259420" y="2888115"/>
            <a:ext cx="2148139" cy="2726896"/>
          </a:xfrm>
          <a:custGeom>
            <a:avLst/>
            <a:gdLst>
              <a:gd name="connsiteX0" fmla="*/ 358030 w 2148139"/>
              <a:gd name="connsiteY0" fmla="*/ 0 h 2726896"/>
              <a:gd name="connsiteX1" fmla="*/ 1790109 w 2148139"/>
              <a:gd name="connsiteY1" fmla="*/ 0 h 2726896"/>
              <a:gd name="connsiteX2" fmla="*/ 2148139 w 2148139"/>
              <a:gd name="connsiteY2" fmla="*/ 358030 h 2726896"/>
              <a:gd name="connsiteX3" fmla="*/ 2148139 w 2148139"/>
              <a:gd name="connsiteY3" fmla="*/ 2726896 h 2726896"/>
              <a:gd name="connsiteX4" fmla="*/ 2148139 w 2148139"/>
              <a:gd name="connsiteY4" fmla="*/ 2726896 h 2726896"/>
              <a:gd name="connsiteX5" fmla="*/ 0 w 2148139"/>
              <a:gd name="connsiteY5" fmla="*/ 2726896 h 2726896"/>
              <a:gd name="connsiteX6" fmla="*/ 0 w 2148139"/>
              <a:gd name="connsiteY6" fmla="*/ 2726896 h 2726896"/>
              <a:gd name="connsiteX7" fmla="*/ 0 w 2148139"/>
              <a:gd name="connsiteY7" fmla="*/ 358030 h 2726896"/>
              <a:gd name="connsiteX8" fmla="*/ 358030 w 2148139"/>
              <a:gd name="connsiteY8" fmla="*/ 0 h 2726896"/>
              <a:gd name="connsiteX0" fmla="*/ 0 w 2239579"/>
              <a:gd name="connsiteY0" fmla="*/ 2726896 h 2818336"/>
              <a:gd name="connsiteX1" fmla="*/ 0 w 2239579"/>
              <a:gd name="connsiteY1" fmla="*/ 2726896 h 2818336"/>
              <a:gd name="connsiteX2" fmla="*/ 0 w 2239579"/>
              <a:gd name="connsiteY2" fmla="*/ 358030 h 2818336"/>
              <a:gd name="connsiteX3" fmla="*/ 358030 w 2239579"/>
              <a:gd name="connsiteY3" fmla="*/ 0 h 2818336"/>
              <a:gd name="connsiteX4" fmla="*/ 1790109 w 2239579"/>
              <a:gd name="connsiteY4" fmla="*/ 0 h 2818336"/>
              <a:gd name="connsiteX5" fmla="*/ 2148139 w 2239579"/>
              <a:gd name="connsiteY5" fmla="*/ 358030 h 2818336"/>
              <a:gd name="connsiteX6" fmla="*/ 2148139 w 2239579"/>
              <a:gd name="connsiteY6" fmla="*/ 2726896 h 2818336"/>
              <a:gd name="connsiteX7" fmla="*/ 2239579 w 2239579"/>
              <a:gd name="connsiteY7" fmla="*/ 2818336 h 2818336"/>
              <a:gd name="connsiteX0" fmla="*/ 0 w 2148139"/>
              <a:gd name="connsiteY0" fmla="*/ 2726896 h 2726896"/>
              <a:gd name="connsiteX1" fmla="*/ 0 w 2148139"/>
              <a:gd name="connsiteY1" fmla="*/ 2726896 h 2726896"/>
              <a:gd name="connsiteX2" fmla="*/ 0 w 2148139"/>
              <a:gd name="connsiteY2" fmla="*/ 358030 h 2726896"/>
              <a:gd name="connsiteX3" fmla="*/ 358030 w 2148139"/>
              <a:gd name="connsiteY3" fmla="*/ 0 h 2726896"/>
              <a:gd name="connsiteX4" fmla="*/ 1790109 w 2148139"/>
              <a:gd name="connsiteY4" fmla="*/ 0 h 2726896"/>
              <a:gd name="connsiteX5" fmla="*/ 2148139 w 2148139"/>
              <a:gd name="connsiteY5" fmla="*/ 358030 h 2726896"/>
              <a:gd name="connsiteX6" fmla="*/ 2148139 w 2148139"/>
              <a:gd name="connsiteY6" fmla="*/ 2726896 h 27268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48139" h="2726896">
                <a:moveTo>
                  <a:pt x="0" y="2726896"/>
                </a:moveTo>
                <a:lnTo>
                  <a:pt x="0" y="2726896"/>
                </a:lnTo>
                <a:lnTo>
                  <a:pt x="0" y="358030"/>
                </a:lnTo>
                <a:cubicBezTo>
                  <a:pt x="0" y="160295"/>
                  <a:pt x="160295" y="0"/>
                  <a:pt x="358030" y="0"/>
                </a:cubicBezTo>
                <a:lnTo>
                  <a:pt x="1790109" y="0"/>
                </a:lnTo>
                <a:cubicBezTo>
                  <a:pt x="1987844" y="0"/>
                  <a:pt x="2148139" y="160295"/>
                  <a:pt x="2148139" y="358030"/>
                </a:cubicBezTo>
                <a:lnTo>
                  <a:pt x="2148139" y="2726896"/>
                </a:lnTo>
              </a:path>
            </a:pathLst>
          </a:custGeom>
          <a:noFill/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fr-FR" dirty="0"/>
          </a:p>
        </p:txBody>
      </p:sp>
      <p:sp>
        <p:nvSpPr>
          <p:cNvPr id="7" name="Parallélogramme 6">
            <a:extLst>
              <a:ext uri="{FF2B5EF4-FFF2-40B4-BE49-F238E27FC236}">
                <a16:creationId xmlns:a16="http://schemas.microsoft.com/office/drawing/2014/main" xmlns="" id="{40F4A5A5-1558-454E-A936-D8FF28C4FDFA}"/>
              </a:ext>
            </a:extLst>
          </p:cNvPr>
          <p:cNvSpPr/>
          <p:nvPr/>
        </p:nvSpPr>
        <p:spPr>
          <a:xfrm rot="21208233" flipH="1">
            <a:off x="3342862" y="1637847"/>
            <a:ext cx="96139" cy="3893402"/>
          </a:xfrm>
          <a:prstGeom prst="parallelogram">
            <a:avLst>
              <a:gd name="adj" fmla="val 77936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xmlns="" id="{71943CF7-AE19-4916-A27E-B1B4D285D664}"/>
              </a:ext>
            </a:extLst>
          </p:cNvPr>
          <p:cNvCxnSpPr>
            <a:cxnSpLocks/>
          </p:cNvCxnSpPr>
          <p:nvPr/>
        </p:nvCxnSpPr>
        <p:spPr>
          <a:xfrm>
            <a:off x="3250012" y="5080621"/>
            <a:ext cx="214813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ZoneTexte 8">
            <a:extLst>
              <a:ext uri="{FF2B5EF4-FFF2-40B4-BE49-F238E27FC236}">
                <a16:creationId xmlns:a16="http://schemas.microsoft.com/office/drawing/2014/main" xmlns="" id="{36D0AC5C-0567-453D-936A-C70D95810DAC}"/>
              </a:ext>
            </a:extLst>
          </p:cNvPr>
          <p:cNvSpPr txBox="1"/>
          <p:nvPr/>
        </p:nvSpPr>
        <p:spPr>
          <a:xfrm>
            <a:off x="27272" y="4664871"/>
            <a:ext cx="3100585" cy="12003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dirty="0"/>
              <a:t>Eluant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Acétate d’éthyle 6/11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Cyclohexane 4/11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Acide méthanoïque 1/11</a:t>
            </a:r>
          </a:p>
        </p:txBody>
      </p: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xmlns="" id="{27464A22-1FF3-4DFE-9B96-C2F5170984E5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3127857" y="5265036"/>
            <a:ext cx="1179049" cy="595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ZoneTexte 10">
            <a:extLst>
              <a:ext uri="{FF2B5EF4-FFF2-40B4-BE49-F238E27FC236}">
                <a16:creationId xmlns:a16="http://schemas.microsoft.com/office/drawing/2014/main" xmlns="" id="{E889B754-A062-4F80-BF62-5FB5262528CC}"/>
              </a:ext>
            </a:extLst>
          </p:cNvPr>
          <p:cNvSpPr txBox="1"/>
          <p:nvPr/>
        </p:nvSpPr>
        <p:spPr>
          <a:xfrm>
            <a:off x="1730237" y="1888969"/>
            <a:ext cx="847656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dirty="0"/>
              <a:t>Plaque</a:t>
            </a:r>
          </a:p>
        </p:txBody>
      </p: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xmlns="" id="{5B8451EF-0590-4CBA-BD0A-83F8721BFA0C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2577893" y="2073635"/>
            <a:ext cx="62739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1D0ABB24-C122-4E11-A388-1B957D16D195}"/>
              </a:ext>
            </a:extLst>
          </p:cNvPr>
          <p:cNvSpPr/>
          <p:nvPr/>
        </p:nvSpPr>
        <p:spPr>
          <a:xfrm>
            <a:off x="8022932" y="2238546"/>
            <a:ext cx="2299954" cy="338031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xmlns="" id="{02224E3B-BEF9-4FBB-ACEE-EB0A0C70F711}"/>
              </a:ext>
            </a:extLst>
          </p:cNvPr>
          <p:cNvCxnSpPr/>
          <p:nvPr/>
        </p:nvCxnSpPr>
        <p:spPr>
          <a:xfrm>
            <a:off x="8022932" y="5198380"/>
            <a:ext cx="229995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Ellipse 14">
            <a:extLst>
              <a:ext uri="{FF2B5EF4-FFF2-40B4-BE49-F238E27FC236}">
                <a16:creationId xmlns:a16="http://schemas.microsoft.com/office/drawing/2014/main" xmlns="" id="{42B2406D-9EBB-4C37-9B15-3116C639EB3F}"/>
              </a:ext>
            </a:extLst>
          </p:cNvPr>
          <p:cNvSpPr/>
          <p:nvPr/>
        </p:nvSpPr>
        <p:spPr>
          <a:xfrm>
            <a:off x="8460868" y="5173967"/>
            <a:ext cx="60067" cy="6006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xmlns="" id="{67E1AE18-E395-46FC-B826-4CB755CC23AC}"/>
              </a:ext>
            </a:extLst>
          </p:cNvPr>
          <p:cNvSpPr/>
          <p:nvPr/>
        </p:nvSpPr>
        <p:spPr>
          <a:xfrm>
            <a:off x="9142875" y="5168346"/>
            <a:ext cx="60067" cy="60067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xmlns="" id="{882CE22C-1C47-4F2A-979B-62CF77BDE1CA}"/>
              </a:ext>
            </a:extLst>
          </p:cNvPr>
          <p:cNvSpPr/>
          <p:nvPr/>
        </p:nvSpPr>
        <p:spPr>
          <a:xfrm>
            <a:off x="9884949" y="5168346"/>
            <a:ext cx="60067" cy="6006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xmlns="" id="{443E89F5-DCE4-4EE1-82EF-AE8EC82E30CE}"/>
              </a:ext>
            </a:extLst>
          </p:cNvPr>
          <p:cNvSpPr txBox="1"/>
          <p:nvPr/>
        </p:nvSpPr>
        <p:spPr>
          <a:xfrm>
            <a:off x="7987153" y="5160491"/>
            <a:ext cx="947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accent2"/>
                </a:solidFill>
              </a:rPr>
              <a:t>Réactifs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xmlns="" id="{9A606C90-2A82-4556-8B4B-E29DAF061255}"/>
              </a:ext>
            </a:extLst>
          </p:cNvPr>
          <p:cNvSpPr txBox="1"/>
          <p:nvPr/>
        </p:nvSpPr>
        <p:spPr>
          <a:xfrm>
            <a:off x="8693930" y="4807933"/>
            <a:ext cx="957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92D050"/>
                </a:solidFill>
              </a:rPr>
              <a:t>Substrat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xmlns="" id="{3C967065-889A-47B0-888C-1C61C601CC72}"/>
              </a:ext>
            </a:extLst>
          </p:cNvPr>
          <p:cNvSpPr txBox="1"/>
          <p:nvPr/>
        </p:nvSpPr>
        <p:spPr>
          <a:xfrm>
            <a:off x="9535588" y="5245679"/>
            <a:ext cx="2028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accent1"/>
                </a:solidFill>
              </a:rPr>
              <a:t>Produit commercial</a:t>
            </a:r>
          </a:p>
        </p:txBody>
      </p:sp>
    </p:spTree>
    <p:extLst>
      <p:ext uri="{BB962C8B-B14F-4D97-AF65-F5344CB8AC3E}">
        <p14:creationId xmlns:p14="http://schemas.microsoft.com/office/powerpoint/2010/main" xmlns="" val="23977963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Chromatographie sur couche mince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00AD0-89FA-4358-AFE4-0A4CF2693EF1}" type="slidenum">
              <a:rPr lang="fr-FR" smtClean="0"/>
              <a:pPr/>
              <a:t>15</a:t>
            </a:fld>
            <a:endParaRPr lang="fr-FR"/>
          </a:p>
        </p:txBody>
      </p:sp>
      <p:pic>
        <p:nvPicPr>
          <p:cNvPr id="1026" name="Picture 2" descr="https://e.educlever.com/img/3/8/9/6/389643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46786" y="1534511"/>
            <a:ext cx="3469880" cy="518118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13BB9D92-12C0-480A-85EF-47B0A538F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Dosage du diiode dans la </a:t>
            </a:r>
            <a:r>
              <a:rPr lang="fr-FR" dirty="0" err="1" smtClean="0"/>
              <a:t>bétadine</a:t>
            </a:r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xmlns="" id="{A53341CE-499E-4237-A8A6-334B654E4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00AD0-89FA-4358-AFE4-0A4CF2693EF1}" type="slidenum">
              <a:rPr lang="fr-FR" smtClean="0"/>
              <a:pPr/>
              <a:t>16</a:t>
            </a:fld>
            <a:endParaRPr lang="fr-FR"/>
          </a:p>
        </p:txBody>
      </p:sp>
      <p:grpSp>
        <p:nvGrpSpPr>
          <p:cNvPr id="11" name="Groupe 10">
            <a:extLst>
              <a:ext uri="{FF2B5EF4-FFF2-40B4-BE49-F238E27FC236}">
                <a16:creationId xmlns:a16="http://schemas.microsoft.com/office/drawing/2014/main" xmlns="" id="{BF02F236-318C-428D-9839-63FED9F60F2B}"/>
              </a:ext>
            </a:extLst>
          </p:cNvPr>
          <p:cNvGrpSpPr/>
          <p:nvPr/>
        </p:nvGrpSpPr>
        <p:grpSpPr>
          <a:xfrm>
            <a:off x="4146565" y="1634381"/>
            <a:ext cx="7581483" cy="4684105"/>
            <a:chOff x="4013860" y="1544069"/>
            <a:chExt cx="7581483" cy="4684105"/>
          </a:xfrm>
        </p:grpSpPr>
        <p:pic>
          <p:nvPicPr>
            <p:cNvPr id="8" name="Image 7">
              <a:extLst>
                <a:ext uri="{FF2B5EF4-FFF2-40B4-BE49-F238E27FC236}">
                  <a16:creationId xmlns:a16="http://schemas.microsoft.com/office/drawing/2014/main" xmlns="" id="{AF4820EE-ED62-4662-A8F8-9BDE2CFFD9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55308" y="1544069"/>
              <a:ext cx="4940035" cy="4684105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xmlns="" Requires="a14">
            <p:sp>
              <p:nvSpPr>
                <p:cNvPr id="9" name="ZoneTexte 8">
                  <a:extLst>
                    <a:ext uri="{FF2B5EF4-FFF2-40B4-BE49-F238E27FC236}">
                      <a16:creationId xmlns:a16="http://schemas.microsoft.com/office/drawing/2014/main" id="{6415DB1C-2A2B-4585-963E-D196D8E8355C}"/>
                    </a:ext>
                  </a:extLst>
                </p:cNvPr>
                <p:cNvSpPr txBox="1"/>
                <p:nvPr/>
              </p:nvSpPr>
              <p:spPr>
                <a:xfrm>
                  <a:off x="5444836" y="2049920"/>
                  <a:ext cx="2660840" cy="1477328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fr-FR" b="0" i="0" smtClean="0">
                                <a:latin typeface="Cambria Math" panose="02040503050406030204" pitchFamily="18" charset="0"/>
                              </a:rPr>
                              <m:t>S</m:t>
                            </m:r>
                          </m:e>
                          <m:sub>
                            <m:r>
                              <a:rPr lang="fr-FR" b="0" i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Sup>
                          <m:sSubSup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fr-FR" b="0" i="0" smtClean="0">
                                <a:latin typeface="Cambria Math" panose="02040503050406030204" pitchFamily="18" charset="0"/>
                              </a:rPr>
                              <m:t>O</m:t>
                            </m:r>
                          </m:e>
                          <m:sub>
                            <m:r>
                              <a:rPr lang="fr-FR" b="0" i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r>
                              <a:rPr lang="fr-FR" b="0" i="0" smtClean="0">
                                <a:latin typeface="Cambria Math" panose="02040503050406030204" pitchFamily="18" charset="0"/>
                              </a:rPr>
                              <m:t>2−</m:t>
                            </m:r>
                          </m:sup>
                        </m:sSubSup>
                        <m:r>
                          <a:rPr lang="fr-FR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fr-FR" b="0" i="0" smtClean="0">
                                <a:latin typeface="Cambria Math" panose="02040503050406030204" pitchFamily="18" charset="0"/>
                              </a:rPr>
                              <m:t>aq</m:t>
                            </m:r>
                          </m:e>
                        </m:d>
                      </m:oMath>
                    </m:oMathPara>
                  </a14:m>
                  <a:endParaRPr lang="fr-FR" dirty="0"/>
                </a:p>
                <a:p>
                  <a:pPr algn="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fr-FR" b="0" i="0" smtClean="0">
                                <a:latin typeface="Cambria Math" panose="02040503050406030204" pitchFamily="18" charset="0"/>
                              </a:rPr>
                              <m:t>C</m:t>
                            </m:r>
                          </m:e>
                          <m:sub>
                            <m:r>
                              <a:rPr lang="fr-FR" b="0" i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fr-FR" b="0" i="0" smtClean="0">
                            <a:latin typeface="Cambria Math" panose="02040503050406030204" pitchFamily="18" charset="0"/>
                          </a:rPr>
                          <m:t>=5,0</m:t>
                        </m:r>
                        <m:r>
                          <a:rPr lang="fr-FR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p>
                          <m:sSupPr>
                            <m:ctrlP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fr-FR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−3</m:t>
                            </m:r>
                          </m:sup>
                        </m:sSup>
                        <m:r>
                          <m:rPr>
                            <m:sty m:val="p"/>
                          </m:rPr>
                          <a:rPr lang="fr-FR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mol</m:t>
                        </m:r>
                        <m:r>
                          <a:rPr lang="fr-FR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/</m:t>
                        </m:r>
                        <m:r>
                          <m:rPr>
                            <m:sty m:val="p"/>
                          </m:rPr>
                          <a:rPr lang="fr-FR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</m:t>
                        </m:r>
                      </m:oMath>
                    </m:oMathPara>
                  </a14:m>
                  <a:endParaRPr lang="fr-FR" b="0" dirty="0"/>
                </a:p>
                <a:p>
                  <a:pPr algn="r"/>
                  <a:endParaRPr lang="fr-FR" dirty="0"/>
                </a:p>
                <a:p>
                  <a:pPr algn="r"/>
                  <a:endParaRPr lang="fr-FR" dirty="0"/>
                </a:p>
                <a:p>
                  <a:pPr algn="r"/>
                  <a:endParaRPr lang="fr-FR" dirty="0"/>
                </a:p>
              </p:txBody>
            </p:sp>
          </mc:Choice>
          <mc:Fallback>
            <p:sp>
              <p:nvSpPr>
                <p:cNvPr id="9" name="ZoneTexte 8">
                  <a:extLst>
                    <a:ext uri="{FF2B5EF4-FFF2-40B4-BE49-F238E27FC236}">
                      <a16:creationId xmlns:a16="http://schemas.microsoft.com/office/drawing/2014/main" xmlns="" xmlns:a14="http://schemas.microsoft.com/office/drawing/2010/main" id="{6415DB1C-2A2B-4585-963E-D196D8E8355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44836" y="2049920"/>
                  <a:ext cx="2660840" cy="1477328"/>
                </a:xfrm>
                <a:prstGeom prst="rect">
                  <a:avLst/>
                </a:prstGeom>
                <a:blipFill>
                  <a:blip r:embed="rId3" cstate="print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xmlns="" Requires="a14">
            <p:sp>
              <p:nvSpPr>
                <p:cNvPr id="10" name="ZoneTexte 9">
                  <a:extLst>
                    <a:ext uri="{FF2B5EF4-FFF2-40B4-BE49-F238E27FC236}">
                      <a16:creationId xmlns:a16="http://schemas.microsoft.com/office/drawing/2014/main" id="{A413A629-0E11-47A9-BEAC-D1C6BC56824F}"/>
                    </a:ext>
                  </a:extLst>
                </p:cNvPr>
                <p:cNvSpPr txBox="1"/>
                <p:nvPr/>
              </p:nvSpPr>
              <p:spPr>
                <a:xfrm>
                  <a:off x="4013860" y="4714549"/>
                  <a:ext cx="3948711" cy="1200329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fr-FR" b="0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Betadine</a:t>
                  </a:r>
                  <a:r>
                    <a:rPr lang="fr-FR" b="0" dirty="0">
                      <a:latin typeface="Cambria Math" panose="02040503050406030204" pitchFamily="18" charset="0"/>
                    </a:rPr>
                    <a:t> :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I</m:t>
                          </m:r>
                        </m:e>
                        <m:sub>
                          <m:r>
                            <a:rPr lang="fr-FR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fr-FR" b="0" i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fr-FR" b="0" i="0" smtClean="0">
                          <a:latin typeface="Cambria Math" panose="02040503050406030204" pitchFamily="18" charset="0"/>
                        </a:rPr>
                        <m:t>aq</m:t>
                      </m:r>
                      <m:r>
                        <a:rPr lang="fr-FR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fr-FR" b="0" dirty="0">
                    <a:latin typeface="Cambria Math" panose="02040503050406030204" pitchFamily="18" charset="0"/>
                  </a:endParaRPr>
                </a:p>
                <a:p>
                  <a:pPr algn="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=10 </m:t>
                        </m:r>
                        <m:r>
                          <m:rPr>
                            <m:sty m:val="p"/>
                          </m:rPr>
                          <a:rPr lang="fr-FR" b="0" i="0" smtClean="0">
                            <a:latin typeface="Cambria Math" panose="02040503050406030204" pitchFamily="18" charset="0"/>
                          </a:rPr>
                          <m:t>mL</m:t>
                        </m:r>
                      </m:oMath>
                    </m:oMathPara>
                  </a14:m>
                  <a:endParaRPr lang="fr-FR" dirty="0"/>
                </a:p>
                <a:p>
                  <a:pPr algn="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= ?</m:t>
                        </m:r>
                      </m:oMath>
                    </m:oMathPara>
                  </a14:m>
                  <a:endParaRPr lang="fr-FR" b="0" dirty="0"/>
                </a:p>
                <a:p>
                  <a:pPr algn="r"/>
                  <a:r>
                    <a:rPr lang="fr-FR" dirty="0" err="1"/>
                    <a:t>Thiodène</a:t>
                  </a:r>
                  <a:r>
                    <a:rPr lang="fr-FR" dirty="0"/>
                    <a:t> proche de l’équivalence</a:t>
                  </a:r>
                </a:p>
              </p:txBody>
            </p:sp>
          </mc:Choice>
          <mc:Fallback>
            <p:sp>
              <p:nvSpPr>
                <p:cNvPr id="10" name="ZoneTexte 9">
                  <a:extLst>
                    <a:ext uri="{FF2B5EF4-FFF2-40B4-BE49-F238E27FC236}">
                      <a16:creationId xmlns:a16="http://schemas.microsoft.com/office/drawing/2014/main" xmlns="" xmlns:a14="http://schemas.microsoft.com/office/drawing/2010/main" id="{A413A629-0E11-47A9-BEAC-D1C6BC56824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13860" y="4714549"/>
                  <a:ext cx="3948711" cy="1200329"/>
                </a:xfrm>
                <a:prstGeom prst="rect">
                  <a:avLst/>
                </a:prstGeom>
                <a:blipFill>
                  <a:blip r:embed="rId4" cstate="print"/>
                  <a:stretch>
                    <a:fillRect t="-4061" r="-1235" b="-7107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8196" name="Picture 4" descr="Bétadine dermique 10% solution 125ml - Désinfectant peau et brûlures"/>
          <p:cNvPicPr>
            <a:picLocks noChangeAspect="1" noChangeArrowheads="1"/>
          </p:cNvPicPr>
          <p:nvPr/>
        </p:nvPicPr>
        <p:blipFill>
          <a:blip r:embed="rId5" cstate="print"/>
          <a:srcRect l="33148" t="19118" r="29305" b="54210"/>
          <a:stretch>
            <a:fillRect/>
          </a:stretch>
        </p:blipFill>
        <p:spPr bwMode="auto">
          <a:xfrm>
            <a:off x="0" y="3281081"/>
            <a:ext cx="4285699" cy="304441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13522087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leau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971561302"/>
              </p:ext>
            </p:extLst>
          </p:nvPr>
        </p:nvGraphicFramePr>
        <p:xfrm>
          <a:off x="630606" y="1599279"/>
          <a:ext cx="10804632" cy="28360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43806"/>
                <a:gridCol w="1618593"/>
                <a:gridCol w="2627586"/>
                <a:gridCol w="2385848"/>
                <a:gridCol w="1828799"/>
              </a:tblGrid>
              <a:tr h="945356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  <a:tr h="945356">
                <a:tc>
                  <a:txBody>
                    <a:bodyPr/>
                    <a:lstStyle/>
                    <a:p>
                      <a:pPr algn="ctr"/>
                      <a:r>
                        <a:rPr lang="fr-FR" sz="2800" dirty="0" smtClean="0"/>
                        <a:t>E.I.</a:t>
                      </a:r>
                      <a:endParaRPr lang="fr-FR" sz="2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800" dirty="0" smtClean="0"/>
                        <a:t>n</a:t>
                      </a:r>
                      <a:r>
                        <a:rPr lang="fr-FR" sz="2800" baseline="-25000" dirty="0" smtClean="0"/>
                        <a:t>I2</a:t>
                      </a:r>
                      <a:endParaRPr lang="fr-FR" sz="2800" baseline="-25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800" dirty="0" err="1" smtClean="0"/>
                        <a:t>n</a:t>
                      </a:r>
                      <a:r>
                        <a:rPr lang="fr-FR" sz="2800" baseline="-25000" dirty="0" err="1" smtClean="0"/>
                        <a:t>Red</a:t>
                      </a:r>
                      <a:endParaRPr lang="fr-FR" sz="2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800" dirty="0" smtClean="0"/>
                        <a:t>0</a:t>
                      </a:r>
                      <a:endParaRPr lang="fr-FR" sz="2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800" dirty="0" smtClean="0"/>
                        <a:t>0</a:t>
                      </a:r>
                      <a:endParaRPr lang="fr-FR" sz="2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45356">
                <a:tc>
                  <a:txBody>
                    <a:bodyPr/>
                    <a:lstStyle/>
                    <a:p>
                      <a:pPr algn="ctr"/>
                      <a:r>
                        <a:rPr lang="fr-FR" sz="2800" dirty="0" smtClean="0"/>
                        <a:t>Equivalence</a:t>
                      </a:r>
                      <a:endParaRPr lang="fr-FR" sz="2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800" dirty="0" smtClean="0"/>
                        <a:t>n</a:t>
                      </a:r>
                      <a:r>
                        <a:rPr lang="fr-FR" sz="2800" baseline="-25000" dirty="0" smtClean="0"/>
                        <a:t>I2</a:t>
                      </a:r>
                      <a:r>
                        <a:rPr lang="fr-FR" sz="2800" dirty="0" smtClean="0"/>
                        <a:t>-x</a:t>
                      </a:r>
                      <a:r>
                        <a:rPr lang="fr-FR" sz="2800" baseline="-25000" dirty="0" smtClean="0"/>
                        <a:t>eq</a:t>
                      </a:r>
                      <a:r>
                        <a:rPr lang="fr-FR" sz="2800" dirty="0" smtClean="0"/>
                        <a:t>=0</a:t>
                      </a:r>
                      <a:endParaRPr lang="fr-FR" sz="2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800" dirty="0" smtClean="0"/>
                        <a:t>n</a:t>
                      </a:r>
                      <a:r>
                        <a:rPr lang="fr-FR" sz="2800" baseline="-25000" dirty="0" smtClean="0"/>
                        <a:t>Red</a:t>
                      </a:r>
                      <a:r>
                        <a:rPr lang="fr-FR" sz="2800" dirty="0" smtClean="0"/>
                        <a:t>-2x</a:t>
                      </a:r>
                      <a:r>
                        <a:rPr lang="fr-FR" sz="2800" baseline="-25000" dirty="0" smtClean="0"/>
                        <a:t>eq</a:t>
                      </a:r>
                      <a:r>
                        <a:rPr lang="fr-FR" sz="2800" dirty="0" smtClean="0"/>
                        <a:t>=0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800" dirty="0" smtClean="0"/>
                        <a:t>2x</a:t>
                      </a:r>
                      <a:r>
                        <a:rPr lang="fr-FR" sz="2800" baseline="-25000" dirty="0" smtClean="0"/>
                        <a:t>eq</a:t>
                      </a:r>
                      <a:endParaRPr lang="fr-FR" sz="28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800" dirty="0" err="1" smtClean="0"/>
                        <a:t>x</a:t>
                      </a:r>
                      <a:r>
                        <a:rPr lang="fr-FR" sz="2800" baseline="-25000" dirty="0" err="1" smtClean="0"/>
                        <a:t>eq</a:t>
                      </a:r>
                      <a:endParaRPr lang="fr-FR" sz="2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xmlns="" Requires="a14">
          <p:sp>
            <p:nvSpPr>
              <p:cNvPr id="19" name="ZoneTexte 18"/>
              <p:cNvSpPr txBox="1"/>
              <p:nvPr/>
            </p:nvSpPr>
            <p:spPr>
              <a:xfrm>
                <a:off x="5744406" y="4584676"/>
                <a:ext cx="4312719" cy="8066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8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8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fr-FR" sz="2800" b="0" i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lang="fr-FR" sz="2800" b="0" i="0" baseline="-2500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fr-FR" sz="28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28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8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fr-FR" sz="28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fr-FR" sz="28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8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fr-FR" sz="2800" b="0" i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Red</m:t>
                          </m:r>
                        </m:sub>
                      </m:sSub>
                      <m:r>
                        <a:rPr lang="fr-FR" sz="28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28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8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fr-FR" sz="28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fr-FR" sz="28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fr-FR" sz="28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sSub>
                                <m:sSubPr>
                                  <m:ctrlPr>
                                    <a:rPr lang="fr-FR" sz="2800" b="0" i="1" smtClean="0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fr-FR" sz="2800" b="0" i="0" smtClean="0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</a:rPr>
                                    <m:t>S</m:t>
                                  </m:r>
                                </m:e>
                                <m:sub>
                                  <m:r>
                                    <a:rPr lang="fr-FR" sz="2800" b="0" i="0" smtClean="0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fr-FR" sz="2800" b="0" i="0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O</m:t>
                              </m:r>
                            </m:e>
                            <m:sub>
                              <m:r>
                                <a:rPr lang="fr-FR" sz="2800" b="0" i="0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fr-FR" sz="2800" b="0" i="0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2−</m:t>
                              </m:r>
                            </m:sup>
                          </m:sSubSup>
                        </m:e>
                      </m:d>
                      <m:sSub>
                        <m:sSubPr>
                          <m:ctrlPr>
                            <a:rPr lang="fr-FR" sz="28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8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fr-FR" sz="2800" b="0" i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eq</m:t>
                          </m:r>
                        </m:sub>
                      </m:sSub>
                    </m:oMath>
                  </m:oMathPara>
                </a14:m>
                <a:endParaRPr lang="fr-FR" sz="2800" dirty="0">
                  <a:solidFill>
                    <a:schemeClr val="accent5"/>
                  </a:solidFill>
                </a:endParaRPr>
              </a:p>
            </p:txBody>
          </p:sp>
        </mc:Choice>
        <mc:Fallback>
          <p:sp>
            <p:nvSpPr>
              <p:cNvPr id="19" name="ZoneTexte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4406" y="4584676"/>
                <a:ext cx="4312719" cy="806631"/>
              </a:xfrm>
              <a:prstGeom prst="rect">
                <a:avLst/>
              </a:prstGeom>
              <a:blipFill rotWithShape="0">
                <a:blip r:embed="rId2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70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sp>
        <p:nvSpPr>
          <p:cNvPr id="7171" name="Rectangle 3"/>
          <p:cNvSpPr>
            <a:spLocks noChangeArrowheads="1"/>
          </p:cNvSpPr>
          <p:nvPr/>
        </p:nvSpPr>
        <p:spPr bwMode="auto">
          <a:xfrm>
            <a:off x="0" y="695325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17" name="Tableau 16"/>
          <p:cNvGraphicFramePr>
            <a:graphicFrameLocks noGrp="1"/>
          </p:cNvGraphicFramePr>
          <p:nvPr/>
        </p:nvGraphicFramePr>
        <p:xfrm>
          <a:off x="8839200" y="84083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/>
              </a:tblGrid>
              <a:tr h="0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7173" name="Rectangle 5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sp>
        <p:nvSpPr>
          <p:cNvPr id="7177" name="Rectangle 9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sp>
        <p:nvSpPr>
          <p:cNvPr id="7178" name="Rectangle 10"/>
          <p:cNvSpPr>
            <a:spLocks noChangeArrowheads="1"/>
          </p:cNvSpPr>
          <p:nvPr/>
        </p:nvSpPr>
        <p:spPr bwMode="auto">
          <a:xfrm>
            <a:off x="0" y="201930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7180" name="Rectangle 1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pic>
        <p:nvPicPr>
          <p:cNvPr id="7179" name="Picture 11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300235" y="1765718"/>
            <a:ext cx="7779564" cy="725214"/>
          </a:xfrm>
          <a:prstGeom prst="rect">
            <a:avLst/>
          </a:prstGeom>
          <a:noFill/>
        </p:spPr>
      </p:pic>
      <p:sp>
        <p:nvSpPr>
          <p:cNvPr id="31" name="Rectangle 30"/>
          <p:cNvSpPr/>
          <p:nvPr/>
        </p:nvSpPr>
        <p:spPr>
          <a:xfrm>
            <a:off x="896189" y="577785"/>
            <a:ext cx="844904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4800" spc="-5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Calibri Light"/>
                <a:ea typeface="+mj-ea"/>
                <a:cs typeface="+mj-cs"/>
              </a:rPr>
              <a:t>Dosage du </a:t>
            </a:r>
            <a:r>
              <a:rPr lang="fr-FR" sz="4800" spc="-5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Calibri Light"/>
                <a:ea typeface="+mj-ea"/>
                <a:cs typeface="+mj-cs"/>
              </a:rPr>
              <a:t>diiode</a:t>
            </a:r>
            <a:r>
              <a:rPr lang="fr-FR" sz="4800" spc="-5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Calibri Light"/>
                <a:ea typeface="+mj-ea"/>
                <a:cs typeface="+mj-cs"/>
              </a:rPr>
              <a:t> dans la </a:t>
            </a:r>
            <a:r>
              <a:rPr lang="fr-FR" sz="4800" spc="-5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Calibri Light"/>
                <a:ea typeface="+mj-ea"/>
                <a:cs typeface="+mj-cs"/>
              </a:rPr>
              <a:t>bétadine</a:t>
            </a:r>
            <a:endParaRPr lang="fr-FR" dirty="0"/>
          </a:p>
        </p:txBody>
      </p:sp>
      <p:sp>
        <p:nvSpPr>
          <p:cNvPr id="32" name="Rectangle 31"/>
          <p:cNvSpPr/>
          <p:nvPr/>
        </p:nvSpPr>
        <p:spPr>
          <a:xfrm>
            <a:off x="452433" y="5640693"/>
            <a:ext cx="48758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u="sng" dirty="0" smtClean="0">
                <a:hlinkClick r:id="rId4"/>
              </a:rPr>
              <a:t>https://www.youtube.com/watch?v=l7pdbIXMJXY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xmlns="" val="3599126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Dosage du </a:t>
            </a:r>
            <a:r>
              <a:rPr lang="fr-FR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diiode</a:t>
            </a:r>
            <a:r>
              <a:rPr lang="fr-FR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dans la </a:t>
            </a:r>
            <a:r>
              <a:rPr lang="fr-FR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bétadine</a:t>
            </a:r>
            <a:r>
              <a:rPr lang="fr-FR" dirty="0" smtClean="0"/>
              <a:t> - Résultats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00AD0-89FA-4358-AFE4-0A4CF2693EF1}" type="slidenum">
              <a:rPr lang="fr-FR" smtClean="0"/>
              <a:pPr/>
              <a:t>18</a:t>
            </a:fld>
            <a:endParaRPr lang="fr-FR"/>
          </a:p>
        </p:txBody>
      </p:sp>
      <p:sp>
        <p:nvSpPr>
          <p:cNvPr id="7" name="ZoneTexte 6"/>
          <p:cNvSpPr txBox="1"/>
          <p:nvPr/>
        </p:nvSpPr>
        <p:spPr>
          <a:xfrm>
            <a:off x="2711668" y="1776248"/>
            <a:ext cx="6043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/>
              <a:t>Véq</a:t>
            </a:r>
            <a:r>
              <a:rPr lang="fr-FR" dirty="0" smtClean="0"/>
              <a:t> = 16,7 </a:t>
            </a:r>
            <a:r>
              <a:rPr lang="fr-FR" dirty="0" err="1" smtClean="0"/>
              <a:t>mL</a:t>
            </a:r>
            <a:r>
              <a:rPr lang="fr-FR" dirty="0" smtClean="0"/>
              <a:t> d’après </a:t>
            </a:r>
            <a:r>
              <a:rPr lang="fr-FR" dirty="0" smtClean="0">
                <a:hlinkClick r:id="rId2"/>
              </a:rPr>
              <a:t>http://www.fmarchand67.com/</a:t>
            </a:r>
            <a:r>
              <a:rPr lang="fr-FR" dirty="0" smtClean="0"/>
              <a:t> </a:t>
            </a:r>
            <a:endParaRPr lang="fr-FR" dirty="0"/>
          </a:p>
        </p:txBody>
      </p:sp>
      <p:pic>
        <p:nvPicPr>
          <p:cNvPr id="9" name="Image 8"/>
          <p:cNvPicPr/>
          <p:nvPr/>
        </p:nvPicPr>
        <p:blipFill>
          <a:blip r:embed="rId3" cstate="print"/>
          <a:srcRect l="11131" t="32213" r="11990" b="19519"/>
          <a:stretch>
            <a:fillRect/>
          </a:stretch>
        </p:blipFill>
        <p:spPr bwMode="auto">
          <a:xfrm>
            <a:off x="1954924" y="2532993"/>
            <a:ext cx="8198068" cy="29428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ZoneTexte 9"/>
          <p:cNvSpPr txBox="1"/>
          <p:nvPr/>
        </p:nvSpPr>
        <p:spPr>
          <a:xfrm>
            <a:off x="3153104" y="5801710"/>
            <a:ext cx="5780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Masse molaire de la </a:t>
            </a:r>
            <a:r>
              <a:rPr lang="fr-FR" dirty="0" err="1" smtClean="0"/>
              <a:t>polyvidone</a:t>
            </a:r>
            <a:r>
              <a:rPr lang="fr-FR" dirty="0" smtClean="0"/>
              <a:t> iodée :    M= 2362,8 </a:t>
            </a:r>
            <a:r>
              <a:rPr lang="fr-FR" dirty="0" err="1" smtClean="0"/>
              <a:t>g.mol</a:t>
            </a:r>
            <a:r>
              <a:rPr lang="fr-FR" baseline="30000" dirty="0" smtClean="0"/>
              <a:t>-1</a:t>
            </a:r>
            <a:endParaRPr lang="fr-FR" baseline="30000" dirty="0"/>
          </a:p>
        </p:txBody>
      </p:sp>
      <p:sp>
        <p:nvSpPr>
          <p:cNvPr id="11" name="Rectangle 10"/>
          <p:cNvSpPr/>
          <p:nvPr/>
        </p:nvSpPr>
        <p:spPr>
          <a:xfrm>
            <a:off x="6712938" y="4915479"/>
            <a:ext cx="47780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u="sng" dirty="0" smtClean="0">
                <a:solidFill>
                  <a:srgbClr val="92D050"/>
                </a:solidFill>
              </a:rPr>
              <a:t>http://www.lyc-moulin-pezenas.ac-montpellier.fr</a:t>
            </a:r>
            <a:endParaRPr lang="fr-FR" u="sng" dirty="0">
              <a:solidFill>
                <a:srgbClr val="92D050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Merci pour votre attention !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00AD0-89FA-4358-AFE4-0A4CF2693EF1}" type="slidenum">
              <a:rPr lang="fr-FR" smtClean="0"/>
              <a:pPr/>
              <a:t>19</a:t>
            </a:fld>
            <a:endParaRPr lang="fr-FR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DFCE021-4D25-44B1-A4C8-48E97019C1CF}" type="slidenum">
              <a:rPr/>
              <a:pPr lvl="0"/>
              <a:t>2</a:t>
            </a:fld>
            <a:endParaRPr lang="fr-FR"/>
          </a:p>
        </p:txBody>
      </p:sp>
      <p:sp>
        <p:nvSpPr>
          <p:cNvPr id="2" name="Titre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fr-FR"/>
              <a:t>La santé en France à travers les siècles</a:t>
            </a:r>
          </a:p>
        </p:txBody>
      </p:sp>
      <p:pic>
        <p:nvPicPr>
          <p:cNvPr id="3" name="Espace réservé pour une image  2"/>
          <p:cNvPicPr>
            <a:picLocks noGrp="1" noChangeAspect="1"/>
          </p:cNvPicPr>
          <p:nvPr>
            <p:ph type="pic" idx="4294967295"/>
          </p:nvPr>
        </p:nvPicPr>
        <p:blipFill>
          <a:blip r:embed="rId3" cstate="print">
            <a:alphaModFix/>
            <a:lum/>
          </a:blip>
          <a:srcRect t="2306" r="13118"/>
          <a:stretch>
            <a:fillRect/>
          </a:stretch>
        </p:blipFill>
        <p:spPr>
          <a:xfrm>
            <a:off x="773996" y="1350022"/>
            <a:ext cx="6295633" cy="4929127"/>
          </a:xfrm>
        </p:spPr>
      </p:pic>
      <p:sp>
        <p:nvSpPr>
          <p:cNvPr id="4" name="ZoneTexte 3"/>
          <p:cNvSpPr txBox="1"/>
          <p:nvPr/>
        </p:nvSpPr>
        <p:spPr>
          <a:xfrm>
            <a:off x="8091805" y="5972317"/>
            <a:ext cx="3680985" cy="267915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marL="0" marR="0" lvl="0" indent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1200" b="0" i="1" u="none" strike="noStrike" kern="1200" cap="none" dirty="0">
                <a:ln>
                  <a:noFill/>
                </a:ln>
                <a:latin typeface="Source Sans Pro" pitchFamily="34"/>
                <a:ea typeface="DejaVu Sans" pitchFamily="2"/>
                <a:cs typeface="DejaVu Sans" pitchFamily="2"/>
              </a:rPr>
              <a:t>Source : Centre National d’études démographiques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00AD0-89FA-4358-AFE4-0A4CF2693EF1}" type="slidenum">
              <a:rPr lang="fr-FR" smtClean="0"/>
              <a:pPr/>
              <a:t>20</a:t>
            </a:fld>
            <a:endParaRPr lang="fr-FR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 t="9537" r="1012" b="6008"/>
          <a:stretch>
            <a:fillRect/>
          </a:stretch>
        </p:blipFill>
        <p:spPr bwMode="auto">
          <a:xfrm>
            <a:off x="583194" y="698643"/>
            <a:ext cx="10696812" cy="5133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0204C7F6-4CD1-48C5-A92D-D4A63C5030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Synthèse et hémisynthèse</a:t>
            </a:r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xmlns="" id="{F885A549-BD01-45B7-9A31-FA699874F8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25485" y="1615196"/>
            <a:ext cx="6972777" cy="1318489"/>
          </a:xfrm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xmlns="" id="{3C492E4A-39C4-45EA-B9BC-AC10E163F6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00AD0-89FA-4358-AFE4-0A4CF2693EF1}" type="slidenum">
              <a:rPr lang="fr-FR" smtClean="0"/>
              <a:pPr/>
              <a:t>21</a:t>
            </a:fld>
            <a:endParaRPr lang="fr-FR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xmlns="" id="{318ACBFC-95CF-4F35-8017-D94353DC5A0F}"/>
              </a:ext>
            </a:extLst>
          </p:cNvPr>
          <p:cNvSpPr txBox="1"/>
          <p:nvPr/>
        </p:nvSpPr>
        <p:spPr>
          <a:xfrm>
            <a:off x="1195219" y="3049841"/>
            <a:ext cx="5401338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2400" b="1" dirty="0"/>
              <a:t>Synthèse de </a:t>
            </a:r>
            <a:r>
              <a:rPr lang="fr-FR" sz="2400" b="1" dirty="0" err="1"/>
              <a:t>Kolbe</a:t>
            </a:r>
            <a:r>
              <a:rPr lang="fr-FR" sz="2400" dirty="0"/>
              <a:t>, à partir du phénol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xmlns="" id="{A5049E1E-DA06-479A-B863-122029331C8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699214" y="2469026"/>
            <a:ext cx="2895282" cy="2403686"/>
          </a:xfrm>
          <a:prstGeom prst="rect">
            <a:avLst/>
          </a:prstGeom>
        </p:spPr>
      </p:pic>
      <p:grpSp>
        <p:nvGrpSpPr>
          <p:cNvPr id="21" name="Groupe 20">
            <a:extLst>
              <a:ext uri="{FF2B5EF4-FFF2-40B4-BE49-F238E27FC236}">
                <a16:creationId xmlns:a16="http://schemas.microsoft.com/office/drawing/2014/main" xmlns="" id="{C2976297-EBBA-444F-85AF-FEFF8523E33E}"/>
              </a:ext>
            </a:extLst>
          </p:cNvPr>
          <p:cNvGrpSpPr/>
          <p:nvPr/>
        </p:nvGrpSpPr>
        <p:grpSpPr>
          <a:xfrm>
            <a:off x="1736242" y="3698359"/>
            <a:ext cx="4319292" cy="1602459"/>
            <a:chOff x="2019286" y="4098972"/>
            <a:chExt cx="4319292" cy="1602459"/>
          </a:xfrm>
        </p:grpSpPr>
        <p:pic>
          <p:nvPicPr>
            <p:cNvPr id="12" name="Image 11">
              <a:extLst>
                <a:ext uri="{FF2B5EF4-FFF2-40B4-BE49-F238E27FC236}">
                  <a16:creationId xmlns:a16="http://schemas.microsoft.com/office/drawing/2014/main" xmlns="" id="{71026B6E-19A2-4CDB-B6C5-9E4B8147191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2019286" y="4098972"/>
              <a:ext cx="1549043" cy="1602459"/>
            </a:xfrm>
            <a:prstGeom prst="rect">
              <a:avLst/>
            </a:prstGeom>
          </p:spPr>
        </p:pic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xmlns="" id="{6FF6A6D6-FB18-4333-8319-390D938C381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4969115" y="4153951"/>
              <a:ext cx="1369463" cy="1492500"/>
            </a:xfrm>
            <a:prstGeom prst="rect">
              <a:avLst/>
            </a:prstGeom>
          </p:spPr>
        </p:pic>
        <p:cxnSp>
          <p:nvCxnSpPr>
            <p:cNvPr id="16" name="Connecteur droit avec flèche 15">
              <a:extLst>
                <a:ext uri="{FF2B5EF4-FFF2-40B4-BE49-F238E27FC236}">
                  <a16:creationId xmlns:a16="http://schemas.microsoft.com/office/drawing/2014/main" xmlns="" id="{4E6A913B-FA10-4BBD-AD0A-099FA1E0ECAC}"/>
                </a:ext>
              </a:extLst>
            </p:cNvPr>
            <p:cNvCxnSpPr>
              <a:stCxn id="12" idx="3"/>
              <a:endCxn id="14" idx="1"/>
            </p:cNvCxnSpPr>
            <p:nvPr/>
          </p:nvCxnSpPr>
          <p:spPr>
            <a:xfrm flipV="1">
              <a:off x="3568329" y="4900201"/>
              <a:ext cx="1400786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20" name="Groupe 19">
              <a:extLst>
                <a:ext uri="{FF2B5EF4-FFF2-40B4-BE49-F238E27FC236}">
                  <a16:creationId xmlns:a16="http://schemas.microsoft.com/office/drawing/2014/main" xmlns="" id="{96516DC2-22C0-427F-A6B1-F6F2C1F704EE}"/>
                </a:ext>
              </a:extLst>
            </p:cNvPr>
            <p:cNvGrpSpPr/>
            <p:nvPr/>
          </p:nvGrpSpPr>
          <p:grpSpPr>
            <a:xfrm>
              <a:off x="3320238" y="4530869"/>
              <a:ext cx="1828800" cy="742456"/>
              <a:chOff x="3568329" y="4530869"/>
              <a:chExt cx="1828800" cy="742456"/>
            </a:xfrm>
          </p:grpSpPr>
          <mc:AlternateContent xmlns:mc="http://schemas.openxmlformats.org/markup-compatibility/2006">
            <mc:Choice xmlns:a14="http://schemas.microsoft.com/office/drawing/2010/main" xmlns="" Requires="a14">
              <p:sp>
                <p:nvSpPr>
                  <p:cNvPr id="17" name="ZoneTexte 16">
                    <a:extLst>
                      <a:ext uri="{FF2B5EF4-FFF2-40B4-BE49-F238E27FC236}">
                        <a16:creationId xmlns:a16="http://schemas.microsoft.com/office/drawing/2014/main" id="{53B53EA6-69FC-4943-91B3-46282433563C}"/>
                      </a:ext>
                    </a:extLst>
                  </p:cNvPr>
                  <p:cNvSpPr txBox="1"/>
                  <p:nvPr/>
                </p:nvSpPr>
                <p:spPr>
                  <a:xfrm>
                    <a:off x="3568329" y="4530869"/>
                    <a:ext cx="182880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fr-FR" sz="1800" b="0" i="0" kern="120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NaOH</m:t>
                          </m:r>
                        </m:oMath>
                      </m:oMathPara>
                    </a14:m>
                    <a:endParaRPr lang="fr-FR" sz="1800" kern="1200" dirty="0">
                      <a:solidFill>
                        <a:schemeClr val="tx1"/>
                      </a:solidFill>
                      <a:ea typeface="+mn-ea"/>
                      <a:cs typeface="+mn-cs"/>
                    </a:endParaRPr>
                  </a:p>
                </p:txBody>
              </p:sp>
            </mc:Choice>
            <mc:Fallback>
              <p:sp>
                <p:nvSpPr>
                  <p:cNvPr id="17" name="ZoneTexte 16">
                    <a:extLst>
                      <a:ext uri="{FF2B5EF4-FFF2-40B4-BE49-F238E27FC236}">
                        <a16:creationId xmlns:a16="http://schemas.microsoft.com/office/drawing/2014/main" xmlns="" xmlns:a14="http://schemas.microsoft.com/office/drawing/2010/main" id="{53B53EA6-69FC-4943-91B3-46282433563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568329" y="4530869"/>
                    <a:ext cx="1828800" cy="369332"/>
                  </a:xfrm>
                  <a:prstGeom prst="rect">
                    <a:avLst/>
                  </a:prstGeom>
                  <a:blipFill>
                    <a:blip r:embed="rId6" cstate="print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xmlns="" Requires="a14">
              <p:sp>
                <p:nvSpPr>
                  <p:cNvPr id="18" name="ZoneTexte 17">
                    <a:extLst>
                      <a:ext uri="{FF2B5EF4-FFF2-40B4-BE49-F238E27FC236}">
                        <a16:creationId xmlns:a16="http://schemas.microsoft.com/office/drawing/2014/main" id="{5B5EC2D1-E7C9-438B-A94E-5B4B0444B4B0}"/>
                      </a:ext>
                    </a:extLst>
                  </p:cNvPr>
                  <p:cNvSpPr txBox="1"/>
                  <p:nvPr/>
                </p:nvSpPr>
                <p:spPr>
                  <a:xfrm>
                    <a:off x="3568329" y="4903993"/>
                    <a:ext cx="182880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fr-FR" sz="1800" b="0" i="1" kern="120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fr-FR" sz="1800" b="0" i="0" kern="120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H</m:t>
                              </m:r>
                            </m:e>
                            <m:sub>
                              <m:r>
                                <a:rPr lang="fr-FR" sz="1800" b="0" i="0" kern="120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fr-FR" sz="1800" b="0" i="1" kern="120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fr-FR" sz="1800" b="0" i="0" kern="120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SO</m:t>
                              </m:r>
                            </m:e>
                            <m:sub>
                              <m:r>
                                <a:rPr lang="fr-FR" sz="1800" b="0" i="0" kern="120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4</m:t>
                              </m:r>
                            </m:sub>
                          </m:sSub>
                        </m:oMath>
                      </m:oMathPara>
                    </a14:m>
                    <a:endParaRPr lang="fr-FR" sz="1800" kern="1200" dirty="0">
                      <a:solidFill>
                        <a:schemeClr val="tx1"/>
                      </a:solidFill>
                      <a:ea typeface="+mn-ea"/>
                      <a:cs typeface="+mn-cs"/>
                    </a:endParaRPr>
                  </a:p>
                </p:txBody>
              </p:sp>
            </mc:Choice>
            <mc:Fallback>
              <p:sp>
                <p:nvSpPr>
                  <p:cNvPr id="18" name="ZoneTexte 17">
                    <a:extLst>
                      <a:ext uri="{FF2B5EF4-FFF2-40B4-BE49-F238E27FC236}">
                        <a16:creationId xmlns:a16="http://schemas.microsoft.com/office/drawing/2014/main" xmlns="" xmlns:a14="http://schemas.microsoft.com/office/drawing/2010/main" id="{5B5EC2D1-E7C9-438B-A94E-5B4B0444B4B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568329" y="4903993"/>
                    <a:ext cx="1828800" cy="369332"/>
                  </a:xfrm>
                  <a:prstGeom prst="rect">
                    <a:avLst/>
                  </a:prstGeom>
                  <a:blipFill>
                    <a:blip r:embed="rId7" cstate="print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22" name="ZoneTexte 21">
            <a:extLst>
              <a:ext uri="{FF2B5EF4-FFF2-40B4-BE49-F238E27FC236}">
                <a16:creationId xmlns:a16="http://schemas.microsoft.com/office/drawing/2014/main" xmlns="" id="{730A90E0-40FC-4666-AB5C-BEE89FBF3107}"/>
              </a:ext>
            </a:extLst>
          </p:cNvPr>
          <p:cNvSpPr txBox="1"/>
          <p:nvPr/>
        </p:nvSpPr>
        <p:spPr>
          <a:xfrm>
            <a:off x="691771" y="5435416"/>
            <a:ext cx="6587814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2400" b="1" dirty="0"/>
              <a:t>Hémisynthèse</a:t>
            </a:r>
            <a:r>
              <a:rPr lang="fr-FR" sz="2400" dirty="0"/>
              <a:t>, à partir de l’essence de Gaulthérie</a:t>
            </a:r>
          </a:p>
        </p:txBody>
      </p:sp>
      <p:cxnSp>
        <p:nvCxnSpPr>
          <p:cNvPr id="24" name="Connecteur droit avec flèche 23">
            <a:extLst>
              <a:ext uri="{FF2B5EF4-FFF2-40B4-BE49-F238E27FC236}">
                <a16:creationId xmlns:a16="http://schemas.microsoft.com/office/drawing/2014/main" xmlns="" id="{72560E27-4FE8-4B0E-8181-31F110FC48CC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7279585" y="2700670"/>
            <a:ext cx="1419629" cy="9701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Connecteur droit avec flèche 27">
            <a:extLst>
              <a:ext uri="{FF2B5EF4-FFF2-40B4-BE49-F238E27FC236}">
                <a16:creationId xmlns:a16="http://schemas.microsoft.com/office/drawing/2014/main" xmlns="" id="{95AA84F8-BEA7-4085-8A3A-9AC139208426}"/>
              </a:ext>
            </a:extLst>
          </p:cNvPr>
          <p:cNvCxnSpPr>
            <a:cxnSpLocks/>
          </p:cNvCxnSpPr>
          <p:nvPr/>
        </p:nvCxnSpPr>
        <p:spPr>
          <a:xfrm flipV="1">
            <a:off x="6596557" y="3857431"/>
            <a:ext cx="2102657" cy="6421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1" name="Picture 10">
            <a:extLst>
              <a:ext uri="{FF2B5EF4-FFF2-40B4-BE49-F238E27FC236}">
                <a16:creationId xmlns:a16="http://schemas.microsoft.com/office/drawing/2014/main" xmlns="" id="{9B271CA3-436B-445F-9F8E-51E2472C1F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223495" y="3342316"/>
            <a:ext cx="1134205" cy="684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ZoneTexte 31">
            <a:extLst>
              <a:ext uri="{FF2B5EF4-FFF2-40B4-BE49-F238E27FC236}">
                <a16:creationId xmlns:a16="http://schemas.microsoft.com/office/drawing/2014/main" xmlns="" id="{E4E1FBC0-BD7B-4660-AE72-859DEA4DB7B7}"/>
              </a:ext>
            </a:extLst>
          </p:cNvPr>
          <p:cNvSpPr txBox="1"/>
          <p:nvPr/>
        </p:nvSpPr>
        <p:spPr>
          <a:xfrm>
            <a:off x="9288721" y="5069985"/>
            <a:ext cx="1828800" cy="461665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2400" kern="1200" dirty="0">
                <a:solidFill>
                  <a:srgbClr val="C00000"/>
                </a:solidFill>
                <a:latin typeface="+mn-lt"/>
                <a:ea typeface="+mn-ea"/>
                <a:cs typeface="+mn-cs"/>
              </a:rPr>
              <a:t>Aspirine</a:t>
            </a:r>
          </a:p>
        </p:txBody>
      </p:sp>
    </p:spTree>
    <p:extLst>
      <p:ext uri="{BB962C8B-B14F-4D97-AF65-F5344CB8AC3E}">
        <p14:creationId xmlns:p14="http://schemas.microsoft.com/office/powerpoint/2010/main" xmlns="" val="29084367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00AD0-89FA-4358-AFE4-0A4CF2693EF1}" type="slidenum">
              <a:rPr lang="fr-FR" smtClean="0"/>
              <a:pPr/>
              <a:t>22</a:t>
            </a:fld>
            <a:endParaRPr lang="fr-FR"/>
          </a:p>
        </p:txBody>
      </p:sp>
      <p:pic>
        <p:nvPicPr>
          <p:cNvPr id="6" name="Image 5"/>
          <p:cNvPicPr/>
          <p:nvPr/>
        </p:nvPicPr>
        <p:blipFill>
          <a:blip r:embed="rId2" cstate="print"/>
          <a:srcRect l="20396" t="5956" r="22273"/>
          <a:stretch>
            <a:fillRect/>
          </a:stretch>
        </p:blipFill>
        <p:spPr bwMode="auto">
          <a:xfrm>
            <a:off x="3258207" y="1905000"/>
            <a:ext cx="4214649" cy="4264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7"/>
          <p:cNvSpPr/>
          <p:nvPr/>
        </p:nvSpPr>
        <p:spPr>
          <a:xfrm>
            <a:off x="8961628" y="5953407"/>
            <a:ext cx="32303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i="1" dirty="0" smtClean="0"/>
              <a:t>Physique-Chimie </a:t>
            </a:r>
            <a:r>
              <a:rPr lang="fr-FR" i="1" dirty="0" smtClean="0"/>
              <a:t>Sirius 2</a:t>
            </a:r>
            <a:r>
              <a:rPr lang="fr-FR" i="1" baseline="30000" dirty="0" smtClean="0"/>
              <a:t>nde</a:t>
            </a:r>
            <a:r>
              <a:rPr lang="fr-FR" i="1" dirty="0" smtClean="0"/>
              <a:t> 2017</a:t>
            </a:r>
            <a:endParaRPr lang="fr-FR" i="1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00AD0-89FA-4358-AFE4-0A4CF2693EF1}" type="slidenum">
              <a:rPr lang="fr-FR" smtClean="0"/>
              <a:pPr/>
              <a:t>23</a:t>
            </a:fld>
            <a:endParaRPr lang="fr-FR"/>
          </a:p>
        </p:txBody>
      </p:sp>
      <p:pic>
        <p:nvPicPr>
          <p:cNvPr id="6" name="Image 5"/>
          <p:cNvPicPr/>
          <p:nvPr/>
        </p:nvPicPr>
        <p:blipFill>
          <a:blip r:embed="rId2" cstate="print"/>
          <a:srcRect l="23219" t="6270" r="24566"/>
          <a:stretch>
            <a:fillRect/>
          </a:stretch>
        </p:blipFill>
        <p:spPr bwMode="auto">
          <a:xfrm>
            <a:off x="4077947" y="1899570"/>
            <a:ext cx="3731239" cy="41123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8961628" y="5977024"/>
            <a:ext cx="32303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i="1" dirty="0" smtClean="0"/>
              <a:t>Physique-Chimie </a:t>
            </a:r>
            <a:r>
              <a:rPr lang="fr-FR" i="1" dirty="0" smtClean="0"/>
              <a:t>Sirius 2</a:t>
            </a:r>
            <a:r>
              <a:rPr lang="fr-FR" i="1" baseline="30000" dirty="0" smtClean="0"/>
              <a:t>nde</a:t>
            </a:r>
            <a:r>
              <a:rPr lang="fr-FR" i="1" dirty="0" smtClean="0"/>
              <a:t> 2017</a:t>
            </a:r>
            <a:endParaRPr lang="fr-FR" i="1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00AD0-89FA-4358-AFE4-0A4CF2693EF1}" type="slidenum">
              <a:rPr lang="fr-FR" smtClean="0"/>
              <a:pPr/>
              <a:t>24</a:t>
            </a:fld>
            <a:endParaRPr lang="fr-FR"/>
          </a:p>
        </p:txBody>
      </p:sp>
      <p:pic>
        <p:nvPicPr>
          <p:cNvPr id="6" name="Image 5"/>
          <p:cNvPicPr/>
          <p:nvPr/>
        </p:nvPicPr>
        <p:blipFill>
          <a:blip r:embed="rId2" cstate="print"/>
          <a:srcRect l="8750" t="19749" r="6501" b="14107"/>
          <a:stretch>
            <a:fillRect/>
          </a:stretch>
        </p:blipFill>
        <p:spPr bwMode="auto">
          <a:xfrm>
            <a:off x="2087747" y="1894664"/>
            <a:ext cx="7571260" cy="34866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8961628" y="5977024"/>
            <a:ext cx="32303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i="1" dirty="0" smtClean="0"/>
              <a:t>Physique-Chimie </a:t>
            </a:r>
            <a:r>
              <a:rPr lang="fr-FR" i="1" dirty="0" smtClean="0"/>
              <a:t>Sirius 2</a:t>
            </a:r>
            <a:r>
              <a:rPr lang="fr-FR" i="1" baseline="30000" dirty="0" smtClean="0"/>
              <a:t>nde</a:t>
            </a:r>
            <a:r>
              <a:rPr lang="fr-FR" i="1" dirty="0" smtClean="0"/>
              <a:t> 2017</a:t>
            </a:r>
            <a:endParaRPr lang="fr-FR" i="1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83214BA-CE20-40A4-AD32-0544D0C65049}" type="slidenum">
              <a:rPr/>
              <a:pPr lvl="0"/>
              <a:t>3</a:t>
            </a:fld>
            <a:endParaRPr lang="fr-FR"/>
          </a:p>
        </p:txBody>
      </p:sp>
      <p:sp>
        <p:nvSpPr>
          <p:cNvPr id="2" name="Titre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fr-FR"/>
              <a:t>Médicament : définition officielle</a:t>
            </a:r>
          </a:p>
        </p:txBody>
      </p:sp>
      <p:sp>
        <p:nvSpPr>
          <p:cNvPr id="3" name="Espace réservé du texte 2"/>
          <p:cNvSpPr txBox="1">
            <a:spLocks noGrp="1"/>
          </p:cNvSpPr>
          <p:nvPr>
            <p:ph type="body" idx="4294967295"/>
          </p:nvPr>
        </p:nvSpPr>
        <p:spPr>
          <a:xfrm>
            <a:off x="1097280" y="1681655"/>
            <a:ext cx="10058400" cy="4187439"/>
          </a:xfrm>
        </p:spPr>
        <p:txBody>
          <a:bodyPr/>
          <a:lstStyle>
            <a:defPPr marL="0" marR="0" lvl="0" indent="0" hangingPunct="1">
              <a:spcBef>
                <a:spcPts val="0"/>
              </a:spcBef>
              <a:spcAft>
                <a:spcPts val="1142"/>
              </a:spcAft>
              <a:buNone/>
              <a:defRPr lang="fr-FR" sz="2600" b="1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Semibold" pitchFamily="34"/>
              </a:defRPr>
            </a:defPPr>
            <a:lvl1pPr marL="0" marR="0" lvl="0" indent="0" hangingPunct="1">
              <a:spcBef>
                <a:spcPts val="0"/>
              </a:spcBef>
              <a:spcAft>
                <a:spcPts val="1142"/>
              </a:spcAft>
              <a:buNone/>
              <a:defRPr lang="fr-FR" sz="2600" b="1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Semibold" pitchFamily="34"/>
              </a:defRPr>
            </a:lvl1pPr>
            <a:lvl2pPr marL="288000" marR="0" lvl="1" indent="0" hangingPunct="1">
              <a:spcBef>
                <a:spcPts val="0"/>
              </a:spcBef>
              <a:spcAft>
                <a:spcPts val="1134"/>
              </a:spcAft>
              <a:buNone/>
              <a:defRPr lang="fr-FR" sz="22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2pPr>
            <a:lvl3pPr marL="576000" marR="0" lvl="2" indent="0" hangingPunct="1">
              <a:spcBef>
                <a:spcPts val="0"/>
              </a:spcBef>
              <a:spcAft>
                <a:spcPts val="850"/>
              </a:spcAft>
              <a:buNone/>
              <a:defRPr lang="fr-FR" sz="18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3pPr>
            <a:lvl4pPr marL="864000" marR="0" lvl="3" indent="0" hangingPunct="1">
              <a:spcBef>
                <a:spcPts val="0"/>
              </a:spcBef>
              <a:spcAft>
                <a:spcPts val="567"/>
              </a:spcAft>
              <a:buNone/>
              <a:defRPr lang="fr-FR" sz="16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4pPr>
            <a:lvl5pPr marL="1152000" marR="0" lvl="4" indent="0" hangingPunct="1">
              <a:spcBef>
                <a:spcPts val="0"/>
              </a:spcBef>
              <a:spcAft>
                <a:spcPts val="283"/>
              </a:spcAft>
              <a:buNone/>
              <a:defRPr lang="fr-FR" sz="16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5pPr>
            <a:lvl6pPr marL="1440000" marR="0" lvl="5" indent="0" hangingPunct="1">
              <a:spcBef>
                <a:spcPts val="0"/>
              </a:spcBef>
              <a:spcAft>
                <a:spcPts val="283"/>
              </a:spcAft>
              <a:buNone/>
              <a:defRPr lang="fr-FR" sz="16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6pPr>
            <a:lvl7pPr marL="1728000" marR="0" lvl="6" indent="0" hangingPunct="1">
              <a:spcBef>
                <a:spcPts val="0"/>
              </a:spcBef>
              <a:spcAft>
                <a:spcPts val="283"/>
              </a:spcAft>
              <a:buNone/>
              <a:defRPr lang="fr-FR" sz="16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7pPr>
            <a:lvl8pPr marL="2015999" marR="0" lvl="7" indent="0" hangingPunct="1">
              <a:spcBef>
                <a:spcPts val="0"/>
              </a:spcBef>
              <a:spcAft>
                <a:spcPts val="283"/>
              </a:spcAft>
              <a:buNone/>
              <a:defRPr lang="fr-FR" sz="20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8pPr>
            <a:lvl9pPr marL="2304000" marR="0" lvl="8" indent="0" hangingPunct="1">
              <a:spcBef>
                <a:spcPts val="0"/>
              </a:spcBef>
              <a:spcAft>
                <a:spcPts val="283"/>
              </a:spcAft>
              <a:buNone/>
              <a:defRPr lang="fr-FR" sz="20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9pPr>
          </a:lstStyle>
          <a:p>
            <a:pPr lvl="0" algn="just"/>
            <a:r>
              <a:rPr lang="fr-FR" sz="2400" b="0" dirty="0"/>
              <a:t>Toute substance ou composition présentée comme possédant des propriétés curatives ou préventives à l'égard des maladies humaines ou animales, en vue d'établir un diagnostic médical ou de restaurer, corriger ou modifier leurs fonctions physiologiques en exerçant une action pharmacologique, immunologique ou métabolique. [...]</a:t>
            </a:r>
          </a:p>
          <a:p>
            <a:pPr lvl="0" algn="just"/>
            <a:r>
              <a:rPr lang="fr-FR" sz="2400" b="0" dirty="0"/>
              <a:t>Les produits utilisés pour la désinfection des locaux [...] ne sont pas considérés comme des médicaments.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1219123" y="5356001"/>
            <a:ext cx="4625860" cy="356336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marL="0" marR="0" lvl="0" indent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1800" b="0" i="0" u="none" strike="noStrike" kern="1200" cap="none">
                <a:ln>
                  <a:noFill/>
                </a:ln>
                <a:latin typeface="Source Sans Pro" pitchFamily="34"/>
                <a:ea typeface="DejaVu Sans" pitchFamily="2"/>
                <a:cs typeface="DejaVu Sans" pitchFamily="2"/>
              </a:rPr>
              <a:t>Code de la Santé Publique, article L-5111-1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>
          <a:xfrm>
            <a:off x="0" y="0"/>
            <a:ext cx="12192000" cy="7472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b="1" dirty="0" smtClean="0">
                <a:solidFill>
                  <a:srgbClr val="0070C0"/>
                </a:solidFill>
              </a:rPr>
              <a:t>  Développement d’un médicament</a:t>
            </a:r>
            <a:endParaRPr lang="fr-FR" sz="3600" dirty="0">
              <a:solidFill>
                <a:srgbClr val="0070C0"/>
              </a:solidFill>
            </a:endParaRPr>
          </a:p>
        </p:txBody>
      </p:sp>
      <p:cxnSp>
        <p:nvCxnSpPr>
          <p:cNvPr id="5" name="Connecteur droit 4"/>
          <p:cNvCxnSpPr/>
          <p:nvPr/>
        </p:nvCxnSpPr>
        <p:spPr>
          <a:xfrm>
            <a:off x="220983" y="747252"/>
            <a:ext cx="11754707" cy="0"/>
          </a:xfrm>
          <a:prstGeom prst="line">
            <a:avLst/>
          </a:prstGeom>
          <a:ln w="76200">
            <a:gradFill flip="none" rotWithShape="1">
              <a:gsLst>
                <a:gs pos="0">
                  <a:srgbClr val="0070C0"/>
                </a:gs>
                <a:gs pos="100000">
                  <a:srgbClr val="0070C0">
                    <a:alpha val="2500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220983" y="1017450"/>
            <a:ext cx="267086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400" b="1" dirty="0" smtClean="0">
                <a:solidFill>
                  <a:schemeClr val="accent5"/>
                </a:solidFill>
              </a:rPr>
              <a:t>Substance active </a:t>
            </a:r>
            <a:r>
              <a:rPr lang="fr-FR" sz="2400" dirty="0" smtClean="0">
                <a:solidFill>
                  <a:schemeClr val="accent5"/>
                </a:solidFill>
              </a:rPr>
              <a:t>probable</a:t>
            </a:r>
            <a:endParaRPr lang="fr-FR" sz="2400" dirty="0">
              <a:solidFill>
                <a:schemeClr val="accent5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678789" y="2753063"/>
            <a:ext cx="267086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b="1" dirty="0" smtClean="0">
                <a:solidFill>
                  <a:schemeClr val="accent6"/>
                </a:solidFill>
              </a:rPr>
              <a:t>Recherche</a:t>
            </a:r>
            <a:r>
              <a:rPr lang="fr-FR" sz="2000" dirty="0" smtClean="0">
                <a:solidFill>
                  <a:schemeClr val="accent6"/>
                </a:solidFill>
              </a:rPr>
              <a:t> sur des organismes vivants</a:t>
            </a:r>
          </a:p>
          <a:p>
            <a:pPr algn="ctr"/>
            <a:r>
              <a:rPr lang="fr-FR" sz="2000" b="1" dirty="0">
                <a:solidFill>
                  <a:schemeClr val="accent6"/>
                </a:solidFill>
              </a:rPr>
              <a:t>Etudes </a:t>
            </a:r>
            <a:r>
              <a:rPr lang="fr-FR" sz="2000" b="1" dirty="0" smtClean="0">
                <a:solidFill>
                  <a:schemeClr val="accent6"/>
                </a:solidFill>
              </a:rPr>
              <a:t>cliniques</a:t>
            </a:r>
            <a:endParaRPr lang="fr-FR" sz="2000" b="1" dirty="0">
              <a:solidFill>
                <a:schemeClr val="accent6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241008" y="4562751"/>
            <a:ext cx="365973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dirty="0" smtClean="0">
                <a:solidFill>
                  <a:schemeClr val="accent2"/>
                </a:solidFill>
              </a:rPr>
              <a:t>Commercialisation</a:t>
            </a:r>
            <a:r>
              <a:rPr lang="fr-FR" sz="2000" dirty="0">
                <a:solidFill>
                  <a:schemeClr val="accent2"/>
                </a:solidFill>
              </a:rPr>
              <a:t> </a:t>
            </a:r>
            <a:r>
              <a:rPr lang="fr-FR" sz="2000" dirty="0" smtClean="0">
                <a:solidFill>
                  <a:schemeClr val="accent2"/>
                </a:solidFill>
              </a:rPr>
              <a:t>du </a:t>
            </a:r>
            <a:r>
              <a:rPr lang="fr-FR" sz="2000" b="1" dirty="0" smtClean="0">
                <a:solidFill>
                  <a:schemeClr val="accent2"/>
                </a:solidFill>
              </a:rPr>
              <a:t>princeps</a:t>
            </a:r>
          </a:p>
        </p:txBody>
      </p:sp>
      <p:sp>
        <p:nvSpPr>
          <p:cNvPr id="15" name="Rectangle 14"/>
          <p:cNvSpPr/>
          <p:nvPr/>
        </p:nvSpPr>
        <p:spPr>
          <a:xfrm>
            <a:off x="9512427" y="5272508"/>
            <a:ext cx="219067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400" b="1" dirty="0" smtClean="0">
                <a:solidFill>
                  <a:schemeClr val="accent2"/>
                </a:solidFill>
              </a:rPr>
              <a:t>Médicament générique</a:t>
            </a:r>
            <a:endParaRPr lang="fr-FR" sz="2400" b="1" dirty="0">
              <a:solidFill>
                <a:schemeClr val="accent2"/>
              </a:solidFill>
            </a:endParaRPr>
          </a:p>
        </p:txBody>
      </p:sp>
      <p:cxnSp>
        <p:nvCxnSpPr>
          <p:cNvPr id="7" name="Connecteur droit avec flèche 6"/>
          <p:cNvCxnSpPr>
            <a:stCxn id="11" idx="2"/>
          </p:cNvCxnSpPr>
          <p:nvPr/>
        </p:nvCxnSpPr>
        <p:spPr>
          <a:xfrm>
            <a:off x="1556418" y="1848447"/>
            <a:ext cx="1176272" cy="894753"/>
          </a:xfrm>
          <a:prstGeom prst="straightConnector1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6"/>
                </a:gs>
              </a:gsLst>
              <a:lin ang="5400000" scaled="1"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avec flèche 18"/>
          <p:cNvCxnSpPr>
            <a:stCxn id="13" idx="2"/>
            <a:endCxn id="15" idx="1"/>
          </p:cNvCxnSpPr>
          <p:nvPr/>
        </p:nvCxnSpPr>
        <p:spPr>
          <a:xfrm>
            <a:off x="8070877" y="4962861"/>
            <a:ext cx="1441550" cy="725146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avec flèche 19"/>
          <p:cNvCxnSpPr>
            <a:stCxn id="12" idx="2"/>
          </p:cNvCxnSpPr>
          <p:nvPr/>
        </p:nvCxnSpPr>
        <p:spPr>
          <a:xfrm>
            <a:off x="4014224" y="3768726"/>
            <a:ext cx="2281473" cy="908377"/>
          </a:xfrm>
          <a:prstGeom prst="straightConnector1">
            <a:avLst/>
          </a:prstGeom>
          <a:ln w="25400"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000" scaled="1"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1634552" y="2143260"/>
            <a:ext cx="1134269" cy="400110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fr-FR" sz="2000" dirty="0" smtClean="0"/>
              <a:t>Brevet</a:t>
            </a:r>
            <a:endParaRPr lang="fr-FR" sz="2000" dirty="0"/>
          </a:p>
        </p:txBody>
      </p:sp>
      <p:sp>
        <p:nvSpPr>
          <p:cNvPr id="34" name="Rectangle 33"/>
          <p:cNvSpPr/>
          <p:nvPr/>
        </p:nvSpPr>
        <p:spPr>
          <a:xfrm>
            <a:off x="4754923" y="4068292"/>
            <a:ext cx="1134269" cy="400110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fr-FR" sz="2000" dirty="0" smtClean="0"/>
              <a:t>AMM</a:t>
            </a:r>
            <a:endParaRPr lang="fr-FR" sz="2000" dirty="0"/>
          </a:p>
        </p:txBody>
      </p:sp>
      <p:sp>
        <p:nvSpPr>
          <p:cNvPr id="35" name="Rectangle 34"/>
          <p:cNvSpPr/>
          <p:nvPr/>
        </p:nvSpPr>
        <p:spPr>
          <a:xfrm>
            <a:off x="8047114" y="5201927"/>
            <a:ext cx="1134269" cy="400110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fr-FR" sz="2000" dirty="0" smtClean="0"/>
              <a:t>≈ 10 ans</a:t>
            </a:r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xmlns="" val="1965415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59325-515D-4D6F-92EB-21A29B256FF5}" type="slidenum">
              <a:rPr lang="fr-FR" smtClean="0"/>
              <a:pPr/>
              <a:t>5</a:t>
            </a:fld>
            <a:endParaRPr lang="fr-FR"/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I. 1) Définitions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587"/>
          <a:stretch/>
        </p:blipFill>
        <p:spPr>
          <a:xfrm>
            <a:off x="1432797" y="1660061"/>
            <a:ext cx="9392858" cy="4290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323121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>
          <a:xfrm>
            <a:off x="0" y="0"/>
            <a:ext cx="12192000" cy="7472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b="1" dirty="0" smtClean="0">
                <a:solidFill>
                  <a:srgbClr val="0070C0"/>
                </a:solidFill>
              </a:rPr>
              <a:t>  Effets indésirables : cas de l’aspirine</a:t>
            </a:r>
            <a:endParaRPr lang="fr-FR" sz="3600" dirty="0">
              <a:solidFill>
                <a:srgbClr val="0070C0"/>
              </a:solidFill>
            </a:endParaRPr>
          </a:p>
        </p:txBody>
      </p:sp>
      <p:cxnSp>
        <p:nvCxnSpPr>
          <p:cNvPr id="5" name="Connecteur droit 4"/>
          <p:cNvCxnSpPr/>
          <p:nvPr/>
        </p:nvCxnSpPr>
        <p:spPr>
          <a:xfrm>
            <a:off x="220983" y="747252"/>
            <a:ext cx="11754707" cy="0"/>
          </a:xfrm>
          <a:prstGeom prst="line">
            <a:avLst/>
          </a:prstGeom>
          <a:ln w="76200">
            <a:gradFill flip="none" rotWithShape="1">
              <a:gsLst>
                <a:gs pos="0">
                  <a:srgbClr val="0070C0"/>
                </a:gs>
                <a:gs pos="100000">
                  <a:srgbClr val="0070C0">
                    <a:alpha val="2500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2" cstate="print"/>
          <a:srcRect l="1533" t="39283" r="2984" b="10251"/>
          <a:stretch/>
        </p:blipFill>
        <p:spPr>
          <a:xfrm>
            <a:off x="1" y="1052051"/>
            <a:ext cx="12192000" cy="371964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Image 12"/>
          <p:cNvPicPr>
            <a:picLocks noChangeAspect="1"/>
          </p:cNvPicPr>
          <p:nvPr/>
        </p:nvPicPr>
        <p:blipFill rotWithShape="1">
          <a:blip r:embed="rId2" cstate="print"/>
          <a:srcRect l="3292" t="46737" r="60608" b="50395"/>
          <a:stretch/>
        </p:blipFill>
        <p:spPr>
          <a:xfrm>
            <a:off x="247663" y="5289754"/>
            <a:ext cx="11807707" cy="522467"/>
          </a:xfrm>
          <a:prstGeom prst="rect">
            <a:avLst/>
          </a:prstGeom>
          <a:ln w="38100">
            <a:solidFill>
              <a:schemeClr val="accent5"/>
            </a:solidFill>
          </a:ln>
        </p:spPr>
      </p:pic>
      <p:sp>
        <p:nvSpPr>
          <p:cNvPr id="7" name="Rectangle 6"/>
          <p:cNvSpPr/>
          <p:nvPr/>
        </p:nvSpPr>
        <p:spPr>
          <a:xfrm>
            <a:off x="251908" y="1604015"/>
            <a:ext cx="4509277" cy="203764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1575868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D3E13B5F-D338-4F2A-9D89-3DB9243C3E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pH du système digestif</a:t>
            </a:r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xmlns="" id="{EEE425AF-4DD3-4FEC-819A-BA5CCCD586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851154" y="1439709"/>
            <a:ext cx="4550651" cy="4884262"/>
          </a:xfrm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xmlns="" id="{998417AB-F5AE-474E-A347-9DBE5B5045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00AD0-89FA-4358-AFE4-0A4CF2693EF1}" type="slidenum">
              <a:rPr lang="fr-FR" smtClean="0"/>
              <a:pPr/>
              <a:t>7</a:t>
            </a:fld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2EF70137-A567-4DA0-B215-9D5BBE343A76}"/>
              </a:ext>
            </a:extLst>
          </p:cNvPr>
          <p:cNvSpPr/>
          <p:nvPr/>
        </p:nvSpPr>
        <p:spPr>
          <a:xfrm>
            <a:off x="4536558" y="1637414"/>
            <a:ext cx="1013637" cy="212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6F3F441A-7A48-442F-96A8-8F7E32D7B76D}"/>
              </a:ext>
            </a:extLst>
          </p:cNvPr>
          <p:cNvSpPr/>
          <p:nvPr/>
        </p:nvSpPr>
        <p:spPr>
          <a:xfrm>
            <a:off x="4876800" y="2456119"/>
            <a:ext cx="1332613" cy="212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9E40FE37-F774-485E-A472-F2E09EBBCD98}"/>
              </a:ext>
            </a:extLst>
          </p:cNvPr>
          <p:cNvSpPr/>
          <p:nvPr/>
        </p:nvSpPr>
        <p:spPr>
          <a:xfrm>
            <a:off x="3944679" y="2826696"/>
            <a:ext cx="1013637" cy="212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AFEBCEB0-79FC-4A5D-A00C-ECAF1202E35C}"/>
              </a:ext>
            </a:extLst>
          </p:cNvPr>
          <p:cNvSpPr/>
          <p:nvPr/>
        </p:nvSpPr>
        <p:spPr>
          <a:xfrm>
            <a:off x="7077740" y="4610986"/>
            <a:ext cx="1265274" cy="2161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A46C63ED-7926-498B-BF9E-B850687DD9F1}"/>
              </a:ext>
            </a:extLst>
          </p:cNvPr>
          <p:cNvSpPr/>
          <p:nvPr/>
        </p:nvSpPr>
        <p:spPr>
          <a:xfrm>
            <a:off x="6647124" y="5525386"/>
            <a:ext cx="554664" cy="2161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xmlns="" id="{5F4ABD45-3364-4BAB-96E3-2C7E484FF761}"/>
              </a:ext>
            </a:extLst>
          </p:cNvPr>
          <p:cNvSpPr txBox="1"/>
          <p:nvPr/>
        </p:nvSpPr>
        <p:spPr>
          <a:xfrm>
            <a:off x="4043916" y="1519719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Cavité orale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xmlns="" id="{08BCA512-ADF8-475C-B824-5B4B6D946692}"/>
              </a:ext>
            </a:extLst>
          </p:cNvPr>
          <p:cNvSpPr txBox="1"/>
          <p:nvPr/>
        </p:nvSpPr>
        <p:spPr>
          <a:xfrm>
            <a:off x="4628706" y="2349426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Estomac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xmlns="" id="{737F4E2A-FDDB-4AF5-8D7E-E8615D432FC1}"/>
              </a:ext>
            </a:extLst>
          </p:cNvPr>
          <p:cNvSpPr txBox="1"/>
          <p:nvPr/>
        </p:nvSpPr>
        <p:spPr>
          <a:xfrm>
            <a:off x="3537097" y="2718758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Duodénum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xmlns="" id="{0B331296-56D4-495A-AB8A-2DA412B57612}"/>
              </a:ext>
            </a:extLst>
          </p:cNvPr>
          <p:cNvSpPr txBox="1"/>
          <p:nvPr/>
        </p:nvSpPr>
        <p:spPr>
          <a:xfrm>
            <a:off x="6701453" y="4534417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Intestin grêle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xmlns="" id="{5A2A62A9-E010-4604-A660-AC620AB88065}"/>
              </a:ext>
            </a:extLst>
          </p:cNvPr>
          <p:cNvSpPr txBox="1"/>
          <p:nvPr/>
        </p:nvSpPr>
        <p:spPr>
          <a:xfrm>
            <a:off x="6010056" y="5429194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Colon</a:t>
            </a:r>
          </a:p>
        </p:txBody>
      </p:sp>
    </p:spTree>
    <p:extLst>
      <p:ext uri="{BB962C8B-B14F-4D97-AF65-F5344CB8AC3E}">
        <p14:creationId xmlns:p14="http://schemas.microsoft.com/office/powerpoint/2010/main" xmlns="" val="39199909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>
          <a:xfrm>
            <a:off x="0" y="0"/>
            <a:ext cx="12192000" cy="7472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b="1" dirty="0" smtClean="0">
                <a:solidFill>
                  <a:schemeClr val="accent5"/>
                </a:solidFill>
              </a:rPr>
              <a:t>  De multiples méthodes d’extraction</a:t>
            </a:r>
            <a:endParaRPr lang="fr-FR" sz="3600" dirty="0">
              <a:solidFill>
                <a:schemeClr val="accent5"/>
              </a:solidFill>
            </a:endParaRPr>
          </a:p>
        </p:txBody>
      </p:sp>
      <p:cxnSp>
        <p:nvCxnSpPr>
          <p:cNvPr id="5" name="Connecteur droit 4"/>
          <p:cNvCxnSpPr/>
          <p:nvPr/>
        </p:nvCxnSpPr>
        <p:spPr>
          <a:xfrm>
            <a:off x="220983" y="747252"/>
            <a:ext cx="11754707" cy="0"/>
          </a:xfrm>
          <a:prstGeom prst="line">
            <a:avLst/>
          </a:prstGeom>
          <a:ln w="76200">
            <a:gradFill flip="none" rotWithShape="1">
              <a:gsLst>
                <a:gs pos="0">
                  <a:srgbClr val="0070C0"/>
                </a:gs>
                <a:gs pos="100000">
                  <a:srgbClr val="0070C0">
                    <a:alpha val="2500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ag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982159" y="3932474"/>
            <a:ext cx="3404212" cy="279332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3" cstate="print"/>
          <a:srcRect l="8639" t="29874" r="38861" b="20675"/>
          <a:stretch/>
        </p:blipFill>
        <p:spPr>
          <a:xfrm>
            <a:off x="0" y="3415230"/>
            <a:ext cx="5714851" cy="3442772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639759" y="3971590"/>
            <a:ext cx="2413049" cy="265614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045725" y="833332"/>
            <a:ext cx="2732183" cy="294699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640487" y="833332"/>
            <a:ext cx="3335203" cy="283528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84741" y="833331"/>
            <a:ext cx="2918709" cy="237257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Rectangle 9"/>
          <p:cNvSpPr/>
          <p:nvPr/>
        </p:nvSpPr>
        <p:spPr>
          <a:xfrm>
            <a:off x="1543125" y="2774524"/>
            <a:ext cx="185596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fr-FR" sz="2400" i="1" dirty="0" smtClean="0">
                <a:solidFill>
                  <a:schemeClr val="bg2"/>
                </a:solidFill>
              </a:rPr>
              <a:t>Expression</a:t>
            </a:r>
            <a:endParaRPr lang="fr-FR" sz="2400" i="1" dirty="0">
              <a:solidFill>
                <a:schemeClr val="bg2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998606" y="3323847"/>
            <a:ext cx="185596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fr-FR" sz="2400" i="1" dirty="0" smtClean="0">
                <a:solidFill>
                  <a:schemeClr val="bg2">
                    <a:lumMod val="10000"/>
                  </a:schemeClr>
                </a:solidFill>
              </a:rPr>
              <a:t>Infusion</a:t>
            </a:r>
            <a:endParaRPr lang="fr-FR" sz="2400" i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0152779" y="3171131"/>
            <a:ext cx="185596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fr-FR" sz="2400" i="1" dirty="0" smtClean="0">
                <a:solidFill>
                  <a:schemeClr val="accent2"/>
                </a:solidFill>
              </a:rPr>
              <a:t>Macération</a:t>
            </a:r>
            <a:endParaRPr lang="fr-FR" sz="2400" i="1" dirty="0">
              <a:solidFill>
                <a:schemeClr val="accent2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0" y="3159793"/>
            <a:ext cx="560927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800" dirty="0" err="1" smtClean="0">
                <a:solidFill>
                  <a:schemeClr val="accent5"/>
                </a:solidFill>
              </a:rPr>
              <a:t>Hydrodistillation</a:t>
            </a:r>
            <a:r>
              <a:rPr lang="fr-FR" sz="2800" dirty="0" smtClean="0">
                <a:solidFill>
                  <a:schemeClr val="accent5"/>
                </a:solidFill>
              </a:rPr>
              <a:t> de la lavande</a:t>
            </a:r>
            <a:endParaRPr lang="fr-FR" sz="2800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110260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>
          <a:xfrm>
            <a:off x="0" y="0"/>
            <a:ext cx="12192000" cy="7472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b="1" dirty="0" smtClean="0">
                <a:solidFill>
                  <a:srgbClr val="0070C0"/>
                </a:solidFill>
              </a:rPr>
              <a:t>  Extraction de l’eugénol</a:t>
            </a:r>
            <a:endParaRPr lang="fr-FR" sz="3600" dirty="0">
              <a:solidFill>
                <a:srgbClr val="0070C0"/>
              </a:solidFill>
            </a:endParaRPr>
          </a:p>
        </p:txBody>
      </p:sp>
      <p:cxnSp>
        <p:nvCxnSpPr>
          <p:cNvPr id="5" name="Connecteur droit 4"/>
          <p:cNvCxnSpPr/>
          <p:nvPr/>
        </p:nvCxnSpPr>
        <p:spPr>
          <a:xfrm>
            <a:off x="220983" y="747252"/>
            <a:ext cx="11754707" cy="0"/>
          </a:xfrm>
          <a:prstGeom prst="line">
            <a:avLst/>
          </a:prstGeom>
          <a:ln w="76200">
            <a:gradFill flip="none" rotWithShape="1">
              <a:gsLst>
                <a:gs pos="0">
                  <a:srgbClr val="0070C0"/>
                </a:gs>
                <a:gs pos="100000">
                  <a:srgbClr val="0070C0">
                    <a:alpha val="2500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2" cstate="print"/>
          <a:srcRect l="36836" t="26498" r="39715" b="21013"/>
          <a:stretch/>
        </p:blipFill>
        <p:spPr>
          <a:xfrm>
            <a:off x="7545563" y="1019553"/>
            <a:ext cx="4430127" cy="5578016"/>
          </a:xfrm>
          <a:prstGeom prst="rect">
            <a:avLst/>
          </a:prstGeom>
        </p:spPr>
      </p:pic>
      <p:graphicFrame>
        <p:nvGraphicFramePr>
          <p:cNvPr id="9" name="Tableau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4043123060"/>
              </p:ext>
            </p:extLst>
          </p:nvPr>
        </p:nvGraphicFramePr>
        <p:xfrm>
          <a:off x="220983" y="2348882"/>
          <a:ext cx="6683736" cy="292608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961265"/>
                <a:gridCol w="1412112"/>
                <a:gridCol w="1574157"/>
                <a:gridCol w="1736202"/>
              </a:tblGrid>
              <a:tr h="370840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800" dirty="0" smtClean="0"/>
                        <a:t>Eau</a:t>
                      </a:r>
                      <a:endParaRPr lang="fr-FR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800" dirty="0" smtClean="0"/>
                        <a:t>Ethanol</a:t>
                      </a:r>
                      <a:endParaRPr lang="fr-FR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800" dirty="0" smtClean="0"/>
                        <a:t>Ether</a:t>
                      </a:r>
                      <a:endParaRPr lang="fr-FR" sz="2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fr-FR" sz="2800" dirty="0" smtClean="0">
                          <a:solidFill>
                            <a:schemeClr val="accent5"/>
                          </a:solidFill>
                        </a:rPr>
                        <a:t>Solubilité de l’eugénol</a:t>
                      </a:r>
                      <a:endParaRPr lang="fr-FR" sz="2800" dirty="0">
                        <a:solidFill>
                          <a:schemeClr val="accent5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800" dirty="0" smtClean="0"/>
                        <a:t>Peu soluble</a:t>
                      </a:r>
                      <a:endParaRPr lang="fr-FR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800" dirty="0" smtClean="0">
                          <a:solidFill>
                            <a:schemeClr val="accent2"/>
                          </a:solidFill>
                        </a:rPr>
                        <a:t>Soluble</a:t>
                      </a:r>
                      <a:endParaRPr lang="fr-FR" sz="2800" dirty="0">
                        <a:solidFill>
                          <a:schemeClr val="accent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800" dirty="0" smtClean="0">
                          <a:solidFill>
                            <a:schemeClr val="accent2"/>
                          </a:solidFill>
                        </a:rPr>
                        <a:t>Soluble</a:t>
                      </a:r>
                      <a:endParaRPr lang="fr-FR" sz="2800" dirty="0">
                        <a:solidFill>
                          <a:schemeClr val="accent2"/>
                        </a:solidFill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fr-FR" sz="2800" dirty="0" smtClean="0">
                          <a:solidFill>
                            <a:schemeClr val="accent5"/>
                          </a:solidFill>
                        </a:rPr>
                        <a:t>Densité</a:t>
                      </a:r>
                      <a:endParaRPr lang="fr-FR" sz="2800" dirty="0">
                        <a:solidFill>
                          <a:schemeClr val="accent5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800" dirty="0" smtClean="0"/>
                        <a:t>1,0</a:t>
                      </a:r>
                      <a:endParaRPr lang="fr-FR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800" dirty="0" smtClean="0"/>
                        <a:t>0,79</a:t>
                      </a:r>
                      <a:endParaRPr lang="fr-FR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800" dirty="0" smtClean="0"/>
                        <a:t>0,71</a:t>
                      </a:r>
                      <a:endParaRPr lang="fr-FR" sz="28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fr-FR" sz="2800" dirty="0" smtClean="0">
                          <a:solidFill>
                            <a:schemeClr val="accent5"/>
                          </a:solidFill>
                        </a:rPr>
                        <a:t>Miscibilité</a:t>
                      </a:r>
                      <a:r>
                        <a:rPr lang="fr-FR" sz="2800" baseline="0" dirty="0" smtClean="0">
                          <a:solidFill>
                            <a:schemeClr val="accent5"/>
                          </a:solidFill>
                        </a:rPr>
                        <a:t> avec l’eau</a:t>
                      </a:r>
                      <a:endParaRPr lang="fr-FR" sz="2800" dirty="0">
                        <a:solidFill>
                          <a:schemeClr val="accent5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800" dirty="0" smtClean="0"/>
                        <a:t>Miscible</a:t>
                      </a:r>
                      <a:endParaRPr lang="fr-FR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800" dirty="0" smtClean="0">
                          <a:solidFill>
                            <a:schemeClr val="accent2"/>
                          </a:solidFill>
                        </a:rPr>
                        <a:t>Non miscible</a:t>
                      </a:r>
                      <a:endParaRPr lang="fr-FR" sz="2800" dirty="0">
                        <a:solidFill>
                          <a:schemeClr val="accent2"/>
                        </a:solidFill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427391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Rétrospective">
  <a:themeElements>
    <a:clrScheme name="Rétrospective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étrospectiv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étrospective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Retrospect" id="{5F128B03-DCCA-4EEB-AB3B-CF2899314A46}" vid="{9CC26709-368C-4D72-9060-94E5B3FF3CD6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2169</TotalTime>
  <Words>332</Words>
  <Application>Microsoft Office PowerPoint</Application>
  <PresentationFormat>Personnalisé</PresentationFormat>
  <Paragraphs>122</Paragraphs>
  <Slides>24</Slides>
  <Notes>3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24</vt:i4>
      </vt:variant>
    </vt:vector>
  </HeadingPairs>
  <TitlesOfParts>
    <vt:vector size="25" baseType="lpstr">
      <vt:lpstr>Rétrospective</vt:lpstr>
      <vt:lpstr>Molécules de la santé</vt:lpstr>
      <vt:lpstr>La santé en France à travers les siècles</vt:lpstr>
      <vt:lpstr>Médicament : définition officielle</vt:lpstr>
      <vt:lpstr>Diapositive 4</vt:lpstr>
      <vt:lpstr>I. 1) Définitions</vt:lpstr>
      <vt:lpstr>Diapositive 6</vt:lpstr>
      <vt:lpstr>pH du système digestif</vt:lpstr>
      <vt:lpstr>Diapositive 8</vt:lpstr>
      <vt:lpstr>Diapositive 9</vt:lpstr>
      <vt:lpstr>L’aspirine en quelques chiffres</vt:lpstr>
      <vt:lpstr>Synthèse de l’aspirine</vt:lpstr>
      <vt:lpstr>Spectre IR : acide salicylique</vt:lpstr>
      <vt:lpstr>Spectre IR : aspirine</vt:lpstr>
      <vt:lpstr>Chromatographie sur couche mince</vt:lpstr>
      <vt:lpstr>Chromatographie sur couche mince</vt:lpstr>
      <vt:lpstr>Dosage du diiode dans la bétadine</vt:lpstr>
      <vt:lpstr>Diapositive 17</vt:lpstr>
      <vt:lpstr>Dosage du diiode dans la bétadine - Résultats</vt:lpstr>
      <vt:lpstr>Merci pour votre attention !</vt:lpstr>
      <vt:lpstr>Diapositive 20</vt:lpstr>
      <vt:lpstr>Synthèse et hémisynthèse</vt:lpstr>
      <vt:lpstr>Diapositive 22</vt:lpstr>
      <vt:lpstr>Diapositive 23</vt:lpstr>
      <vt:lpstr>Diapositive 24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Chimie durable</dc:title>
  <dc:creator>Hugo Roussille</dc:creator>
  <cp:lastModifiedBy>Julie Corjon</cp:lastModifiedBy>
  <cp:revision>205</cp:revision>
  <dcterms:created xsi:type="dcterms:W3CDTF">2019-04-06T14:18:31Z</dcterms:created>
  <dcterms:modified xsi:type="dcterms:W3CDTF">2020-05-23T13:22:24Z</dcterms:modified>
</cp:coreProperties>
</file>